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
      <p:font typeface="Montserrat"/>
      <p:regular r:id="rId40"/>
      <p:bold r:id="rId41"/>
      <p:italic r:id="rId42"/>
      <p:boldItalic r:id="rId43"/>
    </p:embeddedFont>
    <p:embeddedFont>
      <p:font typeface="Lato"/>
      <p:regular r:id="rId44"/>
      <p:bold r:id="rId45"/>
      <p:italic r:id="rId46"/>
      <p:boldItalic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7AA7E5-8864-44A0-9F4B-DFC310BE3120}">
  <a:tblStyle styleId="{977AA7E5-8864-44A0-9F4B-DFC310BE31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Lato-regular.fntdata"/><Relationship Id="rId43" Type="http://schemas.openxmlformats.org/officeDocument/2006/relationships/font" Target="fonts/Montserrat-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swald-regular.fntdata"/><Relationship Id="rId47" Type="http://schemas.openxmlformats.org/officeDocument/2006/relationships/font" Target="fonts/Lato-boldItalic.fntdata"/><Relationship Id="rId49"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2300"/>
              </a:spcBef>
              <a:spcAft>
                <a:spcPts val="0"/>
              </a:spcAft>
              <a:buClr>
                <a:srgbClr val="494C4E"/>
              </a:buClr>
              <a:buSzPts val="1200"/>
              <a:buFont typeface="Lato"/>
              <a:buAutoNum type="arabicPeriod"/>
            </a:pPr>
            <a:r>
              <a:rPr lang="en-GB" sz="1200">
                <a:solidFill>
                  <a:srgbClr val="494C4E"/>
                </a:solidFill>
                <a:highlight>
                  <a:srgbClr val="FFFFFF"/>
                </a:highlight>
                <a:latin typeface="Lato"/>
                <a:ea typeface="Lato"/>
                <a:cs typeface="Lato"/>
                <a:sym typeface="Lato"/>
              </a:rPr>
              <a:t>Your video should include 3 major sessions: (a) Group number and team members; (b) introduction of the key points on how your program is implemented, such as: overall structure of your system, the implemented system functions, the developed smalltalk features and other extra features if any, the data structure used for knowledge base. (c) a live demonstration of your system from start to all the implemented functions/features.</a:t>
            </a:r>
            <a:endParaRPr sz="1200">
              <a:solidFill>
                <a:srgbClr val="494C4E"/>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rgbClr val="494C4E"/>
              </a:buClr>
              <a:buSzPts val="1200"/>
              <a:buFont typeface="Lato"/>
              <a:buAutoNum type="arabicPeriod"/>
            </a:pPr>
            <a:r>
              <a:rPr lang="en-GB" sz="1200">
                <a:solidFill>
                  <a:srgbClr val="494C4E"/>
                </a:solidFill>
                <a:highlight>
                  <a:srgbClr val="FFFFFF"/>
                </a:highlight>
                <a:latin typeface="Lato"/>
                <a:ea typeface="Lato"/>
                <a:cs typeface="Lato"/>
                <a:sym typeface="Lato"/>
              </a:rPr>
              <a:t>The video should not exceed 10 minutes;</a:t>
            </a:r>
            <a:endParaRPr sz="1200">
              <a:solidFill>
                <a:srgbClr val="494C4E"/>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rgbClr val="494C4E"/>
              </a:buClr>
              <a:buSzPts val="1200"/>
              <a:buFont typeface="Lato"/>
              <a:buAutoNum type="arabicPeriod"/>
            </a:pPr>
            <a:r>
              <a:rPr lang="en-GB" sz="1200">
                <a:solidFill>
                  <a:srgbClr val="494C4E"/>
                </a:solidFill>
                <a:highlight>
                  <a:srgbClr val="FFFFFF"/>
                </a:highlight>
                <a:latin typeface="Lato"/>
                <a:ea typeface="Lato"/>
                <a:cs typeface="Lato"/>
                <a:sym typeface="Lato"/>
              </a:rPr>
              <a:t>You may choose the way how the presentation is made, including number of presenters or even no presenter.</a:t>
            </a:r>
            <a:endParaRPr sz="1200">
              <a:solidFill>
                <a:srgbClr val="494C4E"/>
              </a:solidFill>
              <a:highlight>
                <a:srgbClr val="FFFFFF"/>
              </a:highlight>
              <a:latin typeface="Lato"/>
              <a:ea typeface="Lato"/>
              <a:cs typeface="Lato"/>
              <a:sym typeface="Lato"/>
            </a:endParaRPr>
          </a:p>
          <a:p>
            <a:pPr indent="0" lvl="0" marL="0" rtl="0" algn="l">
              <a:spcBef>
                <a:spcPts val="23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4ec31b55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4ec31b55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4ec31b55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4ec31b55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4ec31b55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4ec31b55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4ec31b555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4ec31b555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4ec31b55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4ec31b5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4ec31b55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4ec31b55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chemeClr val="dk1"/>
                </a:solidFill>
                <a:latin typeface="Times New Roman"/>
                <a:ea typeface="Times New Roman"/>
                <a:cs typeface="Times New Roman"/>
                <a:sym typeface="Times New Roman"/>
              </a:rPr>
              <a:t>image is an example. Variables have yet to change. Please update images once variables names have been changed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4ec31b55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4ec31b55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chemeClr val="dk1"/>
                </a:solidFill>
                <a:latin typeface="Times New Roman"/>
                <a:ea typeface="Times New Roman"/>
                <a:cs typeface="Times New Roman"/>
                <a:sym typeface="Times New Roman"/>
              </a:rPr>
              <a:t>image is an example. Variables have yet to change. Please update images once variables names have been changed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4ec31b55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4ec31b55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Clr>
                <a:schemeClr val="dk1"/>
              </a:buClr>
              <a:buSzPts val="1100"/>
              <a:buFont typeface="Arial"/>
              <a:buNone/>
            </a:pPr>
            <a:r>
              <a:rPr lang="en-GB" sz="900">
                <a:solidFill>
                  <a:schemeClr val="dk1"/>
                </a:solidFill>
              </a:rPr>
              <a:t>To determine if the intent of a user’s input is chat related, the first word of the input is checked against an internal cache of known smalltalk related starting words.  The cache is a constructed 2D array, to sort and categorize the different possible smalltalk keywords based on similarity. </a:t>
            </a:r>
            <a:endParaRPr sz="900">
              <a:solidFill>
                <a:schemeClr val="dk1"/>
              </a:solidFill>
            </a:endParaRPr>
          </a:p>
          <a:p>
            <a:pPr indent="0" lvl="0" marL="1371600" rtl="0" algn="just">
              <a:spcBef>
                <a:spcPts val="0"/>
              </a:spcBef>
              <a:spcAft>
                <a:spcPts val="0"/>
              </a:spcAft>
              <a:buClr>
                <a:srgbClr val="1B212C"/>
              </a:buClr>
              <a:buSzPts val="1100"/>
              <a:buFont typeface="Arial"/>
              <a:buNone/>
            </a:pPr>
            <a:r>
              <a:rPr lang="en-GB" sz="900">
                <a:solidFill>
                  <a:srgbClr val="1B212C"/>
                </a:solidFill>
              </a:rPr>
              <a:t>input is then processed through the perspective transposer function. The input entity is checked here for all words that are subject or object pronouns, These include “I”, “I’m”, “Me” or “You”.  If they satisfy these criteria, they are transposed / replaced with a word of the opposite meaning, like “You” into “I”.</a:t>
            </a:r>
            <a:endParaRPr sz="900">
              <a:solidFill>
                <a:srgbClr val="1B212C"/>
              </a:solidFill>
            </a:endParaRPr>
          </a:p>
          <a:p>
            <a:pPr indent="0" lvl="0" marL="1371600" rtl="0" algn="just">
              <a:spcBef>
                <a:spcPts val="0"/>
              </a:spcBef>
              <a:spcAft>
                <a:spcPts val="0"/>
              </a:spcAft>
              <a:buClr>
                <a:srgbClr val="1B212C"/>
              </a:buClr>
              <a:buSzPts val="1100"/>
              <a:buFont typeface="Arial"/>
              <a:buNone/>
            </a:pPr>
            <a:r>
              <a:t/>
            </a:r>
            <a:endParaRPr sz="900">
              <a:solidFill>
                <a:srgbClr val="1B212C"/>
              </a:solidFill>
            </a:endParaRPr>
          </a:p>
          <a:p>
            <a:pPr indent="0" lvl="0" marL="1371600" rtl="0" algn="just">
              <a:spcBef>
                <a:spcPts val="0"/>
              </a:spcBef>
              <a:spcAft>
                <a:spcPts val="0"/>
              </a:spcAft>
              <a:buClr>
                <a:schemeClr val="dk1"/>
              </a:buClr>
              <a:buSzPts val="1100"/>
              <a:buFont typeface="Arial"/>
              <a:buNone/>
            </a:pPr>
            <a:r>
              <a:rPr lang="en-GB" sz="900">
                <a:solidFill>
                  <a:schemeClr val="dk1"/>
                </a:solidFill>
              </a:rPr>
              <a:t>There are also additional lists consisting of template responses, to input such as smalltalk questions etc. The final </a:t>
            </a:r>
            <a:r>
              <a:rPr lang="en-GB" sz="900">
                <a:solidFill>
                  <a:schemeClr val="dk1"/>
                </a:solidFill>
              </a:rPr>
              <a:t>response</a:t>
            </a:r>
            <a:r>
              <a:rPr lang="en-GB" sz="900">
                <a:solidFill>
                  <a:schemeClr val="dk1"/>
                </a:solidFill>
              </a:rPr>
              <a:t> is constructed based on initial intent keyword, where different intent categories illicit different randomized template </a:t>
            </a:r>
            <a:r>
              <a:rPr lang="en-GB" sz="900">
                <a:solidFill>
                  <a:schemeClr val="dk1"/>
                </a:solidFill>
              </a:rPr>
              <a:t>responses, </a:t>
            </a:r>
            <a:r>
              <a:rPr lang="en-GB" sz="900">
                <a:solidFill>
                  <a:srgbClr val="1B212C"/>
                </a:solidFill>
              </a:rPr>
              <a:t>to give JARVIS a more “responsive” and “interactive” feel. There is also a special intent keyword, “time”, where the system time is extracted and displayed as a response to the user. </a:t>
            </a:r>
            <a:endParaRPr sz="900">
              <a:solidFill>
                <a:schemeClr val="dk1"/>
              </a:solidFill>
            </a:endParaRPr>
          </a:p>
          <a:p>
            <a:pPr indent="0" lvl="0" marL="0" rtl="0" algn="just">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4ec31b555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4ec31b555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4ec31b55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4ec31b55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4ec31b55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04ec31b55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4ec31b55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4ec31b55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4ec31b55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04ec31b55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4ec31b55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04ec31b55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Elaborate on how each stage.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04ec31b555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04ec31b555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a:t>
            </a:r>
            <a:endParaRPr/>
          </a:p>
          <a:p>
            <a:pPr indent="0" lvl="0" marL="0" rtl="0" algn="l">
              <a:spcBef>
                <a:spcPts val="0"/>
              </a:spcBef>
              <a:spcAft>
                <a:spcPts val="0"/>
              </a:spcAft>
              <a:buNone/>
            </a:pPr>
            <a:r>
              <a:rPr lang="en-GB"/>
              <a:t>Time</a:t>
            </a:r>
            <a:endParaRPr/>
          </a:p>
          <a:p>
            <a:pPr indent="0" lvl="0" marL="0" rtl="0" algn="l">
              <a:spcBef>
                <a:spcPts val="0"/>
              </a:spcBef>
              <a:spcAft>
                <a:spcPts val="0"/>
              </a:spcAft>
              <a:buNone/>
            </a:pPr>
            <a:r>
              <a:rPr lang="en-GB"/>
              <a:t>Thank you</a:t>
            </a:r>
            <a:endParaRPr/>
          </a:p>
          <a:p>
            <a:pPr indent="0" lvl="0" marL="0" rtl="0" algn="l">
              <a:spcBef>
                <a:spcPts val="0"/>
              </a:spcBef>
              <a:spcAft>
                <a:spcPts val="0"/>
              </a:spcAft>
              <a:buNone/>
            </a:pPr>
            <a:r>
              <a:rPr lang="en-GB"/>
              <a:t>How are you?					← smalltalk done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is SIT?					← question done</a:t>
            </a:r>
            <a:endParaRPr/>
          </a:p>
          <a:p>
            <a:pPr indent="0" lvl="0" marL="0" rtl="0" algn="l">
              <a:spcBef>
                <a:spcPts val="0"/>
              </a:spcBef>
              <a:spcAft>
                <a:spcPts val="0"/>
              </a:spcAft>
              <a:buNone/>
            </a:pPr>
            <a:r>
              <a:rPr lang="en-GB"/>
              <a:t>SIT is a school!</a:t>
            </a:r>
            <a:endParaRPr/>
          </a:p>
          <a:p>
            <a:pPr indent="0" lvl="0" marL="0" rtl="0" algn="l">
              <a:spcBef>
                <a:spcPts val="0"/>
              </a:spcBef>
              <a:spcAft>
                <a:spcPts val="0"/>
              </a:spcAft>
              <a:buNone/>
            </a:pPr>
            <a:r>
              <a:rPr lang="en-GB"/>
              <a:t>What is SIT?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Where is SIT?					← knowledge_put/get/ done</a:t>
            </a:r>
            <a:endParaRPr/>
          </a:p>
          <a:p>
            <a:pPr indent="0" lvl="0" marL="0" rtl="0" algn="l">
              <a:spcBef>
                <a:spcPts val="0"/>
              </a:spcBef>
              <a:spcAft>
                <a:spcPts val="0"/>
              </a:spcAft>
              <a:buNone/>
            </a:pPr>
            <a:r>
              <a:rPr lang="en-GB"/>
              <a:t>SIT is located at NYP!</a:t>
            </a:r>
            <a:endParaRPr/>
          </a:p>
          <a:p>
            <a:pPr indent="0" lvl="0" marL="0" rtl="0" algn="l">
              <a:spcBef>
                <a:spcPts val="0"/>
              </a:spcBef>
              <a:spcAft>
                <a:spcPts val="0"/>
              </a:spcAft>
              <a:buNone/>
            </a:pPr>
            <a:r>
              <a:rPr lang="en-GB"/>
              <a:t>Where is SIT?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load SIT.txt					← load done	knowledge_read/</a:t>
            </a:r>
            <a:endParaRPr/>
          </a:p>
          <a:p>
            <a:pPr indent="0" lvl="0" marL="0" rtl="0" algn="l">
              <a:spcBef>
                <a:spcPts val="0"/>
              </a:spcBef>
              <a:spcAft>
                <a:spcPts val="0"/>
              </a:spcAft>
              <a:buClr>
                <a:schemeClr val="dk1"/>
              </a:buClr>
              <a:buSzPts val="1100"/>
              <a:buFont typeface="Arial"/>
              <a:buNone/>
            </a:pPr>
            <a:r>
              <a:rPr lang="en-GB">
                <a:solidFill>
                  <a:schemeClr val="dk1"/>
                </a:solidFill>
              </a:rPr>
              <a:t>What is SIT?</a:t>
            </a:r>
            <a:endParaRPr>
              <a:solidFill>
                <a:schemeClr val="dk1"/>
              </a:solidFill>
            </a:endParaRPr>
          </a:p>
          <a:p>
            <a:pPr indent="0" lvl="0" marL="0" rtl="0" algn="l">
              <a:spcBef>
                <a:spcPts val="0"/>
              </a:spcBef>
              <a:spcAft>
                <a:spcPts val="0"/>
              </a:spcAft>
              <a:buNone/>
            </a:pPr>
            <a:r>
              <a:rPr lang="en-GB">
                <a:solidFill>
                  <a:schemeClr val="dk1"/>
                </a:solidFill>
              </a:rPr>
              <a:t>Where is SIT?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Update what is SIT				← update</a:t>
            </a:r>
            <a:endParaRPr>
              <a:solidFill>
                <a:schemeClr val="dk1"/>
              </a:solidFill>
            </a:endParaRPr>
          </a:p>
          <a:p>
            <a:pPr indent="0" lvl="0" marL="0" rtl="0" algn="l">
              <a:spcBef>
                <a:spcPts val="0"/>
              </a:spcBef>
              <a:spcAft>
                <a:spcPts val="0"/>
              </a:spcAft>
              <a:buNone/>
            </a:pPr>
            <a:r>
              <a:rPr lang="en-GB">
                <a:solidFill>
                  <a:schemeClr val="dk1"/>
                </a:solidFill>
              </a:rPr>
              <a:t>SIT is Singapore Institute of Technology</a:t>
            </a:r>
            <a:endParaRPr>
              <a:solidFill>
                <a:schemeClr val="dk1"/>
              </a:solidFill>
            </a:endParaRPr>
          </a:p>
          <a:p>
            <a:pPr indent="0" lvl="0" marL="0" rtl="0" algn="l">
              <a:spcBef>
                <a:spcPts val="0"/>
              </a:spcBef>
              <a:spcAft>
                <a:spcPts val="0"/>
              </a:spcAft>
              <a:buNone/>
            </a:pPr>
            <a:r>
              <a:rPr lang="en-GB">
                <a:solidFill>
                  <a:schemeClr val="dk1"/>
                </a:solidFill>
              </a:rPr>
              <a:t>What is SIT?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Save SIT3.txt					← save	knowledge_write?</a:t>
            </a:r>
            <a:endParaRPr>
              <a:solidFill>
                <a:schemeClr val="dk1"/>
              </a:solidFill>
            </a:endParaRPr>
          </a:p>
          <a:p>
            <a:pPr indent="0" lvl="0" marL="0" rtl="0" algn="l">
              <a:spcBef>
                <a:spcPts val="0"/>
              </a:spcBef>
              <a:spcAft>
                <a:spcPts val="0"/>
              </a:spcAft>
              <a:buNone/>
            </a:pPr>
            <a:r>
              <a:rPr lang="en-GB">
                <a:solidFill>
                  <a:schemeClr val="dk1"/>
                </a:solidFill>
              </a:rPr>
              <a:t>[Show SIT3.txt]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Reset						← reset</a:t>
            </a:r>
            <a:endParaRPr>
              <a:solidFill>
                <a:schemeClr val="dk1"/>
              </a:solidFill>
            </a:endParaRPr>
          </a:p>
          <a:p>
            <a:pPr indent="0" lvl="0" marL="0" rtl="0" algn="l">
              <a:spcBef>
                <a:spcPts val="0"/>
              </a:spcBef>
              <a:spcAft>
                <a:spcPts val="0"/>
              </a:spcAft>
              <a:buNone/>
            </a:pPr>
            <a:r>
              <a:rPr lang="en-GB">
                <a:solidFill>
                  <a:schemeClr val="dk1"/>
                </a:solidFill>
              </a:rPr>
              <a:t>What is SIT?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Exit						← exit</a:t>
            </a:r>
            <a:endParaRPr>
              <a:solidFill>
                <a:schemeClr val="dk1"/>
              </a:solidFill>
            </a:endParaRPr>
          </a:p>
          <a:p>
            <a:pPr indent="0" lvl="0" marL="0" rtl="0" algn="l">
              <a:spcBef>
                <a:spcPts val="0"/>
              </a:spcBef>
              <a:spcAft>
                <a:spcPts val="0"/>
              </a:spcAft>
              <a:buNone/>
            </a:pPr>
            <a:r>
              <a:rPr lang="en-GB">
                <a:solidFill>
                  <a:schemeClr val="dk1"/>
                </a:solidFill>
              </a:rPr>
              <a:t>Yyy</a:t>
            </a:r>
            <a:endParaRPr>
              <a:solidFill>
                <a:schemeClr val="dk1"/>
              </a:solidFill>
            </a:endParaRPr>
          </a:p>
          <a:p>
            <a:pPr indent="0" lvl="0" marL="0" rtl="0" algn="l">
              <a:spcBef>
                <a:spcPts val="0"/>
              </a:spcBef>
              <a:spcAft>
                <a:spcPts val="0"/>
              </a:spcAft>
              <a:buNone/>
            </a:pPr>
            <a:r>
              <a:rPr lang="en-GB">
                <a:solidFill>
                  <a:schemeClr val="dk1"/>
                </a:solidFill>
              </a:rPr>
              <a:t>{enter}</a:t>
            </a:r>
            <a:endParaRPr>
              <a:solidFill>
                <a:schemeClr val="dk1"/>
              </a:solidFill>
            </a:endParaRPr>
          </a:p>
          <a:p>
            <a:pPr indent="0" lvl="0" marL="0" rtl="0" algn="l">
              <a:spcBef>
                <a:spcPts val="0"/>
              </a:spcBef>
              <a:spcAft>
                <a:spcPts val="0"/>
              </a:spcAft>
              <a:buNone/>
            </a:pPr>
            <a:r>
              <a:rPr lang="en-GB">
                <a:solidFill>
                  <a:schemeClr val="dk1"/>
                </a:solidFill>
              </a:rPr>
              <a:t>y</a:t>
            </a:r>
            <a:endParaRPr>
              <a:solidFill>
                <a:schemeClr val="dk1"/>
              </a:solidFill>
            </a:endParaRPr>
          </a:p>
          <a:p>
            <a:pPr indent="0" lvl="0" marL="0" rtl="0" algn="l">
              <a:spcBef>
                <a:spcPts val="0"/>
              </a:spcBef>
              <a:spcAft>
                <a:spcPts val="0"/>
              </a:spcAft>
              <a:buNone/>
            </a:pPr>
            <a:r>
              <a:rPr lang="en-GB">
                <a:solidFill>
                  <a:schemeClr val="dk1"/>
                </a:solidFill>
              </a:rPr>
              <a:t>{enter}</a:t>
            </a:r>
            <a:endParaRPr>
              <a:solidFill>
                <a:schemeClr val="dk1"/>
              </a:solidFill>
            </a:endParaRPr>
          </a:p>
          <a:p>
            <a:pPr indent="0" lvl="0" marL="0" rtl="0" algn="l">
              <a:spcBef>
                <a:spcPts val="0"/>
              </a:spcBef>
              <a:spcAft>
                <a:spcPts val="0"/>
              </a:spcAft>
              <a:buNone/>
            </a:pPr>
            <a:r>
              <a:rPr lang="en-GB">
                <a:solidFill>
                  <a:schemeClr val="dk1"/>
                </a:solidFill>
              </a:rPr>
              <a:t>SIT2.txt</a:t>
            </a:r>
            <a:endParaRPr>
              <a:solidFill>
                <a:schemeClr val="dk1"/>
              </a:solidFill>
            </a:endParaRPr>
          </a:p>
          <a:p>
            <a:pPr indent="0" lvl="0" marL="0" rtl="0" algn="l">
              <a:spcBef>
                <a:spcPts val="0"/>
              </a:spcBef>
              <a:spcAft>
                <a:spcPts val="0"/>
              </a:spcAft>
              <a:buNone/>
            </a:pPr>
            <a:r>
              <a:rPr lang="en-GB">
                <a:solidFill>
                  <a:schemeClr val="dk1"/>
                </a:solidFill>
              </a:rPr>
              <a: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4ec31b55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4ec31b55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diagram of how JARVIS’s components look like.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Starting from the top, the header file chat1002.h contains all of our defined functions and data structures, used in its other components</a:t>
            </a:r>
            <a:endParaRPr/>
          </a:p>
          <a:p>
            <a:pPr indent="0" lvl="0" marL="0" rtl="0" algn="l">
              <a:spcBef>
                <a:spcPts val="0"/>
              </a:spcBef>
              <a:spcAft>
                <a:spcPts val="0"/>
              </a:spcAft>
              <a:buNone/>
            </a:pPr>
            <a:r>
              <a:rPr lang="en-GB"/>
              <a:t>Moving down, main.c is the heart of JARVIS’s operations, responsible for calling the appropriate functions to accomplish commands given by users</a:t>
            </a:r>
            <a:endParaRPr/>
          </a:p>
          <a:p>
            <a:pPr indent="0" lvl="0" marL="0" rtl="0" algn="l">
              <a:spcBef>
                <a:spcPts val="0"/>
              </a:spcBef>
              <a:spcAft>
                <a:spcPts val="0"/>
              </a:spcAft>
              <a:buNone/>
            </a:pPr>
            <a:r>
              <a:rPr lang="en-GB"/>
              <a:t>On the left, chatbot.c is the backbone of JARVIS, containing all the action functions that are called based on the intent given in the commands</a:t>
            </a:r>
            <a:endParaRPr/>
          </a:p>
          <a:p>
            <a:pPr indent="0" lvl="0" marL="0" rtl="0" algn="l">
              <a:spcBef>
                <a:spcPts val="0"/>
              </a:spcBef>
              <a:spcAft>
                <a:spcPts val="0"/>
              </a:spcAft>
              <a:buNone/>
            </a:pPr>
            <a:r>
              <a:rPr lang="en-GB"/>
              <a:t>The two knowledge files work together to perform CRUD operations on our knowledge base, which is the .ini file below.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4ec31b555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4ec31b555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4ec31b55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4ec31b55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4ec31b55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4ec31b55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4ec31b55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4ec31b55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2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chemeClr val="dk2"/>
                </a:solidFill>
              </a:rPr>
              <a:t>Project Group 49</a:t>
            </a:r>
            <a:r>
              <a:rPr lang="en-GB" sz="3000">
                <a:solidFill>
                  <a:schemeClr val="dk2"/>
                </a:solidFill>
              </a:rPr>
              <a:t>:</a:t>
            </a:r>
            <a:endParaRPr sz="3000">
              <a:solidFill>
                <a:schemeClr val="dk2"/>
              </a:solidFill>
            </a:endParaRPr>
          </a:p>
          <a:p>
            <a:pPr indent="0" lvl="0" marL="0" rtl="0" algn="l">
              <a:spcBef>
                <a:spcPts val="0"/>
              </a:spcBef>
              <a:spcAft>
                <a:spcPts val="0"/>
              </a:spcAft>
              <a:buNone/>
            </a:pPr>
            <a:r>
              <a:rPr lang="en-GB">
                <a:solidFill>
                  <a:schemeClr val="lt2"/>
                </a:solidFill>
                <a:latin typeface="Oswald"/>
                <a:ea typeface="Oswald"/>
                <a:cs typeface="Oswald"/>
                <a:sym typeface="Oswald"/>
              </a:rPr>
              <a:t>Chatbox: Jarvis</a:t>
            </a:r>
            <a:endParaRPr/>
          </a:p>
        </p:txBody>
      </p:sp>
      <p:sp>
        <p:nvSpPr>
          <p:cNvPr id="229" name="Google Shape;229;p17"/>
          <p:cNvSpPr txBox="1"/>
          <p:nvPr>
            <p:ph idx="1" type="subTitle"/>
          </p:nvPr>
        </p:nvSpPr>
        <p:spPr>
          <a:xfrm>
            <a:off x="5247025" y="2946600"/>
            <a:ext cx="1248300" cy="39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Prepared by: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graphicFrame>
        <p:nvGraphicFramePr>
          <p:cNvPr id="230" name="Google Shape;230;p17"/>
          <p:cNvGraphicFramePr/>
          <p:nvPr/>
        </p:nvGraphicFramePr>
        <p:xfrm>
          <a:off x="5247025" y="3342910"/>
          <a:ext cx="3000000" cy="3000000"/>
        </p:xfrm>
        <a:graphic>
          <a:graphicData uri="http://schemas.openxmlformats.org/drawingml/2006/table">
            <a:tbl>
              <a:tblPr>
                <a:noFill/>
                <a:tableStyleId>{977AA7E5-8864-44A0-9F4B-DFC310BE3120}</a:tableStyleId>
              </a:tblPr>
              <a:tblGrid>
                <a:gridCol w="1626925"/>
                <a:gridCol w="1626925"/>
              </a:tblGrid>
              <a:tr h="453200">
                <a:tc>
                  <a:txBody>
                    <a:bodyPr/>
                    <a:lstStyle/>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YEO JIE KAI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2100771@sit.singaporetech.edu.sg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CHUA JIA ZHE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2102909@sit.singaporetech.edu.sg</a:t>
                      </a:r>
                      <a:endParaRPr>
                        <a:latin typeface="Times New Roman"/>
                        <a:ea typeface="Times New Roman"/>
                        <a:cs typeface="Times New Roman"/>
                        <a:sym typeface="Times New Roman"/>
                      </a:endParaRPr>
                    </a:p>
                  </a:txBody>
                  <a:tcPr marT="91425" marB="91425" marR="91425" marL="91425"/>
                </a:tc>
              </a:tr>
              <a:tr h="453200">
                <a:tc>
                  <a:txBody>
                    <a:bodyPr/>
                    <a:lstStyle/>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YEONG JING KANG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2102090@sit.singaporetech.edu.sg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MARCUS OH HAN YAO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2101738@sit.singaporetech.edu.sg</a:t>
                      </a:r>
                      <a:endParaRPr>
                        <a:latin typeface="Times New Roman"/>
                        <a:ea typeface="Times New Roman"/>
                        <a:cs typeface="Times New Roman"/>
                        <a:sym typeface="Times New Roman"/>
                      </a:endParaRPr>
                    </a:p>
                  </a:txBody>
                  <a:tcPr marT="91425" marB="91425" marR="91425" marL="91425"/>
                </a:tc>
              </a:tr>
              <a:tr h="453200">
                <a:tc>
                  <a:txBody>
                    <a:bodyPr/>
                    <a:lstStyle/>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ZHENG SHITAN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2101290@sit.singaporetech.edu.sg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sz="800">
                          <a:solidFill>
                            <a:schemeClr val="lt1"/>
                          </a:solidFill>
                          <a:latin typeface="Times New Roman"/>
                          <a:ea typeface="Times New Roman"/>
                          <a:cs typeface="Times New Roman"/>
                          <a:sym typeface="Times New Roman"/>
                        </a:rPr>
                        <a:t>P8, Group 49</a:t>
                      </a:r>
                      <a:endParaRPr sz="8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1110900" y="1428850"/>
            <a:ext cx="2651700" cy="104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Node - Create</a:t>
            </a:r>
            <a:endParaRPr/>
          </a:p>
        </p:txBody>
      </p:sp>
      <p:sp>
        <p:nvSpPr>
          <p:cNvPr id="293" name="Google Shape;293;p26"/>
          <p:cNvSpPr txBox="1"/>
          <p:nvPr>
            <p:ph idx="1" type="body"/>
          </p:nvPr>
        </p:nvSpPr>
        <p:spPr>
          <a:xfrm>
            <a:off x="5067650" y="1006950"/>
            <a:ext cx="3410700" cy="1642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We will be using linked list to store and string entities </a:t>
            </a:r>
            <a:r>
              <a:rPr lang="en-GB"/>
              <a:t>together. </a:t>
            </a:r>
            <a:endParaRPr/>
          </a:p>
          <a:p>
            <a:pPr indent="0" lvl="0" marL="0" rtl="0" algn="just">
              <a:lnSpc>
                <a:spcPct val="150000"/>
              </a:lnSpc>
              <a:spcBef>
                <a:spcPts val="1000"/>
              </a:spcBef>
              <a:spcAft>
                <a:spcPts val="1000"/>
              </a:spcAft>
              <a:buNone/>
            </a:pPr>
            <a:r>
              <a:rPr lang="en-GB"/>
              <a:t>Linked lists are often used because of their efficient insertion and deletion. They can be used to implement stacks, queues, and other abstract data types.</a:t>
            </a:r>
            <a:endParaRPr/>
          </a:p>
        </p:txBody>
      </p:sp>
      <p:grpSp>
        <p:nvGrpSpPr>
          <p:cNvPr id="294" name="Google Shape;294;p26"/>
          <p:cNvGrpSpPr/>
          <p:nvPr/>
        </p:nvGrpSpPr>
        <p:grpSpPr>
          <a:xfrm>
            <a:off x="706210" y="2471960"/>
            <a:ext cx="3461100" cy="2671532"/>
            <a:chOff x="3553042" y="1657806"/>
            <a:chExt cx="3461100" cy="2671532"/>
          </a:xfrm>
        </p:grpSpPr>
        <p:sp>
          <p:nvSpPr>
            <p:cNvPr id="295" name="Google Shape;295;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Knowledge_node_crud.c</a:t>
            </a:r>
            <a:endParaRPr b="1">
              <a:solidFill>
                <a:schemeClr val="dk2"/>
              </a:solidFill>
            </a:endParaRPr>
          </a:p>
        </p:txBody>
      </p:sp>
      <p:pic>
        <p:nvPicPr>
          <p:cNvPr id="304" name="Google Shape;304;p26"/>
          <p:cNvPicPr preferRelativeResize="0"/>
          <p:nvPr/>
        </p:nvPicPr>
        <p:blipFill>
          <a:blip r:embed="rId3">
            <a:alphaModFix/>
          </a:blip>
          <a:stretch>
            <a:fillRect/>
          </a:stretch>
        </p:blipFill>
        <p:spPr>
          <a:xfrm>
            <a:off x="4991800" y="2471950"/>
            <a:ext cx="3669941" cy="1043150"/>
          </a:xfrm>
          <a:prstGeom prst="rect">
            <a:avLst/>
          </a:prstGeom>
          <a:noFill/>
          <a:ln>
            <a:noFill/>
          </a:ln>
        </p:spPr>
      </p:pic>
      <p:pic>
        <p:nvPicPr>
          <p:cNvPr id="305" name="Google Shape;305;p26"/>
          <p:cNvPicPr preferRelativeResize="0"/>
          <p:nvPr/>
        </p:nvPicPr>
        <p:blipFill>
          <a:blip r:embed="rId4">
            <a:alphaModFix/>
          </a:blip>
          <a:stretch>
            <a:fillRect/>
          </a:stretch>
        </p:blipFill>
        <p:spPr>
          <a:xfrm>
            <a:off x="831250" y="2599775"/>
            <a:ext cx="3211000" cy="1777250"/>
          </a:xfrm>
          <a:prstGeom prst="rect">
            <a:avLst/>
          </a:prstGeom>
          <a:noFill/>
          <a:ln>
            <a:noFill/>
          </a:ln>
        </p:spPr>
      </p:pic>
      <p:pic>
        <p:nvPicPr>
          <p:cNvPr id="306" name="Google Shape;306;p26"/>
          <p:cNvPicPr preferRelativeResize="0"/>
          <p:nvPr/>
        </p:nvPicPr>
        <p:blipFill>
          <a:blip r:embed="rId5">
            <a:alphaModFix/>
          </a:blip>
          <a:stretch>
            <a:fillRect/>
          </a:stretch>
        </p:blipFill>
        <p:spPr>
          <a:xfrm>
            <a:off x="831250" y="2806525"/>
            <a:ext cx="3211000" cy="134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ph type="title"/>
          </p:nvPr>
        </p:nvSpPr>
        <p:spPr>
          <a:xfrm>
            <a:off x="1110900" y="1428850"/>
            <a:ext cx="2651700" cy="104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Node - Append</a:t>
            </a:r>
            <a:endParaRPr/>
          </a:p>
        </p:txBody>
      </p:sp>
      <p:sp>
        <p:nvSpPr>
          <p:cNvPr id="312" name="Google Shape;312;p27"/>
          <p:cNvSpPr txBox="1"/>
          <p:nvPr>
            <p:ph idx="1" type="body"/>
          </p:nvPr>
        </p:nvSpPr>
        <p:spPr>
          <a:xfrm>
            <a:off x="5067650" y="1006950"/>
            <a:ext cx="3410700" cy="1642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000"/>
              </a:spcAft>
              <a:buNone/>
            </a:pPr>
            <a:r>
              <a:rPr lang="en-GB"/>
              <a:t>This function is to be called in the following functions to add nodes to the end of the linked list. </a:t>
            </a:r>
            <a:endParaRPr/>
          </a:p>
        </p:txBody>
      </p:sp>
      <p:grpSp>
        <p:nvGrpSpPr>
          <p:cNvPr id="313" name="Google Shape;313;p27"/>
          <p:cNvGrpSpPr/>
          <p:nvPr/>
        </p:nvGrpSpPr>
        <p:grpSpPr>
          <a:xfrm>
            <a:off x="706210" y="2471960"/>
            <a:ext cx="3461100" cy="2671532"/>
            <a:chOff x="3553042" y="1657806"/>
            <a:chExt cx="3461100" cy="2671532"/>
          </a:xfrm>
        </p:grpSpPr>
        <p:sp>
          <p:nvSpPr>
            <p:cNvPr id="314" name="Google Shape;314;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Knowledge_node_crud.c</a:t>
            </a:r>
            <a:endParaRPr b="1">
              <a:solidFill>
                <a:schemeClr val="dk2"/>
              </a:solidFill>
            </a:endParaRPr>
          </a:p>
        </p:txBody>
      </p:sp>
      <p:pic>
        <p:nvPicPr>
          <p:cNvPr id="323" name="Google Shape;323;p27"/>
          <p:cNvPicPr preferRelativeResize="0"/>
          <p:nvPr/>
        </p:nvPicPr>
        <p:blipFill>
          <a:blip r:embed="rId3">
            <a:alphaModFix/>
          </a:blip>
          <a:stretch>
            <a:fillRect/>
          </a:stretch>
        </p:blipFill>
        <p:spPr>
          <a:xfrm>
            <a:off x="4991800" y="2471950"/>
            <a:ext cx="3669941" cy="1043150"/>
          </a:xfrm>
          <a:prstGeom prst="rect">
            <a:avLst/>
          </a:prstGeom>
          <a:noFill/>
          <a:ln>
            <a:noFill/>
          </a:ln>
        </p:spPr>
      </p:pic>
      <p:pic>
        <p:nvPicPr>
          <p:cNvPr id="324" name="Google Shape;324;p27"/>
          <p:cNvPicPr preferRelativeResize="0"/>
          <p:nvPr/>
        </p:nvPicPr>
        <p:blipFill>
          <a:blip r:embed="rId4">
            <a:alphaModFix/>
          </a:blip>
          <a:stretch>
            <a:fillRect/>
          </a:stretch>
        </p:blipFill>
        <p:spPr>
          <a:xfrm>
            <a:off x="892669" y="2544850"/>
            <a:ext cx="3088163" cy="186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8"/>
          <p:cNvSpPr txBox="1"/>
          <p:nvPr>
            <p:ph type="title"/>
          </p:nvPr>
        </p:nvSpPr>
        <p:spPr>
          <a:xfrm>
            <a:off x="1110900" y="1428850"/>
            <a:ext cx="2651700" cy="104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Node - Free</a:t>
            </a:r>
            <a:endParaRPr/>
          </a:p>
        </p:txBody>
      </p:sp>
      <p:sp>
        <p:nvSpPr>
          <p:cNvPr id="330" name="Google Shape;330;p28"/>
          <p:cNvSpPr txBox="1"/>
          <p:nvPr>
            <p:ph idx="1" type="body"/>
          </p:nvPr>
        </p:nvSpPr>
        <p:spPr>
          <a:xfrm>
            <a:off x="5067650" y="1006950"/>
            <a:ext cx="3410700" cy="1642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To reset the chatbot knowledge base, </a:t>
            </a:r>
            <a:endParaRPr/>
          </a:p>
          <a:p>
            <a:pPr indent="0" lvl="0" marL="0" rtl="0" algn="just">
              <a:lnSpc>
                <a:spcPct val="150000"/>
              </a:lnSpc>
              <a:spcBef>
                <a:spcPts val="1000"/>
              </a:spcBef>
              <a:spcAft>
                <a:spcPts val="1000"/>
              </a:spcAft>
              <a:buNone/>
            </a:pPr>
            <a:r>
              <a:rPr lang="en-GB"/>
              <a:t>we simply just release all of the nodes in all of the linked lists by freeing the memory used.</a:t>
            </a:r>
            <a:endParaRPr/>
          </a:p>
        </p:txBody>
      </p:sp>
      <p:grpSp>
        <p:nvGrpSpPr>
          <p:cNvPr id="331" name="Google Shape;331;p28"/>
          <p:cNvGrpSpPr/>
          <p:nvPr/>
        </p:nvGrpSpPr>
        <p:grpSpPr>
          <a:xfrm>
            <a:off x="706210" y="2471960"/>
            <a:ext cx="3461100" cy="2671532"/>
            <a:chOff x="3553042" y="1657806"/>
            <a:chExt cx="3461100" cy="2671532"/>
          </a:xfrm>
        </p:grpSpPr>
        <p:sp>
          <p:nvSpPr>
            <p:cNvPr id="332" name="Google Shape;332;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Knowledge_node_crud.c</a:t>
            </a:r>
            <a:endParaRPr b="1">
              <a:solidFill>
                <a:schemeClr val="dk2"/>
              </a:solidFill>
            </a:endParaRPr>
          </a:p>
        </p:txBody>
      </p:sp>
      <p:pic>
        <p:nvPicPr>
          <p:cNvPr id="341" name="Google Shape;341;p28"/>
          <p:cNvPicPr preferRelativeResize="0"/>
          <p:nvPr/>
        </p:nvPicPr>
        <p:blipFill>
          <a:blip r:embed="rId3">
            <a:alphaModFix/>
          </a:blip>
          <a:stretch>
            <a:fillRect/>
          </a:stretch>
        </p:blipFill>
        <p:spPr>
          <a:xfrm>
            <a:off x="4991800" y="2471950"/>
            <a:ext cx="3669941" cy="1043150"/>
          </a:xfrm>
          <a:prstGeom prst="rect">
            <a:avLst/>
          </a:prstGeom>
          <a:noFill/>
          <a:ln>
            <a:noFill/>
          </a:ln>
        </p:spPr>
      </p:pic>
      <p:pic>
        <p:nvPicPr>
          <p:cNvPr id="342" name="Google Shape;342;p28"/>
          <p:cNvPicPr preferRelativeResize="0"/>
          <p:nvPr/>
        </p:nvPicPr>
        <p:blipFill>
          <a:blip r:embed="rId4">
            <a:alphaModFix/>
          </a:blip>
          <a:stretch>
            <a:fillRect/>
          </a:stretch>
        </p:blipFill>
        <p:spPr>
          <a:xfrm>
            <a:off x="775554" y="2571753"/>
            <a:ext cx="3322399" cy="1859450"/>
          </a:xfrm>
          <a:prstGeom prst="rect">
            <a:avLst/>
          </a:prstGeom>
          <a:noFill/>
          <a:ln>
            <a:noFill/>
          </a:ln>
        </p:spPr>
      </p:pic>
      <p:pic>
        <p:nvPicPr>
          <p:cNvPr id="343" name="Google Shape;343;p28"/>
          <p:cNvPicPr preferRelativeResize="0"/>
          <p:nvPr/>
        </p:nvPicPr>
        <p:blipFill>
          <a:blip r:embed="rId5">
            <a:alphaModFix/>
          </a:blip>
          <a:stretch>
            <a:fillRect/>
          </a:stretch>
        </p:blipFill>
        <p:spPr>
          <a:xfrm>
            <a:off x="893175" y="2595287"/>
            <a:ext cx="2428250" cy="181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9"/>
          <p:cNvSpPr txBox="1"/>
          <p:nvPr>
            <p:ph type="title"/>
          </p:nvPr>
        </p:nvSpPr>
        <p:spPr>
          <a:xfrm>
            <a:off x="1110900" y="1428850"/>
            <a:ext cx="2928600" cy="104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Entity:</a:t>
            </a:r>
            <a:endParaRPr/>
          </a:p>
          <a:p>
            <a:pPr indent="0" lvl="0" marL="0" rtl="0" algn="l">
              <a:lnSpc>
                <a:spcPct val="115000"/>
              </a:lnSpc>
              <a:spcBef>
                <a:spcPts val="1600"/>
              </a:spcBef>
              <a:spcAft>
                <a:spcPts val="1600"/>
              </a:spcAft>
              <a:buNone/>
            </a:pPr>
            <a:r>
              <a:rPr lang="en-GB"/>
              <a:t>“WHERE/WHAT/WHO”</a:t>
            </a:r>
            <a:endParaRPr/>
          </a:p>
        </p:txBody>
      </p:sp>
      <p:sp>
        <p:nvSpPr>
          <p:cNvPr id="349" name="Google Shape;349;p29"/>
          <p:cNvSpPr txBox="1"/>
          <p:nvPr>
            <p:ph idx="1" type="body"/>
          </p:nvPr>
        </p:nvSpPr>
        <p:spPr>
          <a:xfrm>
            <a:off x="5067650" y="1006950"/>
            <a:ext cx="3410700" cy="1642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This function adds a new node to the “where” knowledge base.</a:t>
            </a:r>
            <a:endParaRPr/>
          </a:p>
          <a:p>
            <a:pPr indent="0" lvl="0" marL="0" rtl="0" algn="just">
              <a:lnSpc>
                <a:spcPct val="150000"/>
              </a:lnSpc>
              <a:spcBef>
                <a:spcPts val="1000"/>
              </a:spcBef>
              <a:spcAft>
                <a:spcPts val="1000"/>
              </a:spcAft>
              <a:buNone/>
            </a:pPr>
            <a:r>
              <a:rPr lang="en-GB"/>
              <a:t>If Entity is “Where”, will create a new node and link the node to the “Where” linked list.</a:t>
            </a:r>
            <a:endParaRPr/>
          </a:p>
        </p:txBody>
      </p:sp>
      <p:grpSp>
        <p:nvGrpSpPr>
          <p:cNvPr id="350" name="Google Shape;350;p29"/>
          <p:cNvGrpSpPr/>
          <p:nvPr/>
        </p:nvGrpSpPr>
        <p:grpSpPr>
          <a:xfrm>
            <a:off x="706210" y="2471960"/>
            <a:ext cx="3461100" cy="2671532"/>
            <a:chOff x="3553042" y="1657806"/>
            <a:chExt cx="3461100" cy="2671532"/>
          </a:xfrm>
        </p:grpSpPr>
        <p:sp>
          <p:nvSpPr>
            <p:cNvPr id="351" name="Google Shape;351;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Knowledge_node_crud.c</a:t>
            </a:r>
            <a:endParaRPr b="1">
              <a:solidFill>
                <a:schemeClr val="dk2"/>
              </a:solidFill>
            </a:endParaRPr>
          </a:p>
        </p:txBody>
      </p:sp>
      <p:pic>
        <p:nvPicPr>
          <p:cNvPr id="360" name="Google Shape;360;p29"/>
          <p:cNvPicPr preferRelativeResize="0"/>
          <p:nvPr/>
        </p:nvPicPr>
        <p:blipFill>
          <a:blip r:embed="rId3">
            <a:alphaModFix/>
          </a:blip>
          <a:stretch>
            <a:fillRect/>
          </a:stretch>
        </p:blipFill>
        <p:spPr>
          <a:xfrm>
            <a:off x="4991800" y="2471950"/>
            <a:ext cx="3669941" cy="1043150"/>
          </a:xfrm>
          <a:prstGeom prst="rect">
            <a:avLst/>
          </a:prstGeom>
          <a:noFill/>
          <a:ln>
            <a:noFill/>
          </a:ln>
        </p:spPr>
      </p:pic>
      <p:pic>
        <p:nvPicPr>
          <p:cNvPr id="361" name="Google Shape;361;p29"/>
          <p:cNvPicPr preferRelativeResize="0"/>
          <p:nvPr/>
        </p:nvPicPr>
        <p:blipFill>
          <a:blip r:embed="rId4">
            <a:alphaModFix/>
          </a:blip>
          <a:stretch>
            <a:fillRect/>
          </a:stretch>
        </p:blipFill>
        <p:spPr>
          <a:xfrm>
            <a:off x="860775" y="2571750"/>
            <a:ext cx="3146050" cy="1823875"/>
          </a:xfrm>
          <a:prstGeom prst="rect">
            <a:avLst/>
          </a:prstGeom>
          <a:noFill/>
          <a:ln>
            <a:noFill/>
          </a:ln>
        </p:spPr>
      </p:pic>
      <p:pic>
        <p:nvPicPr>
          <p:cNvPr id="362" name="Google Shape;362;p29"/>
          <p:cNvPicPr preferRelativeResize="0"/>
          <p:nvPr/>
        </p:nvPicPr>
        <p:blipFill>
          <a:blip r:embed="rId5">
            <a:alphaModFix/>
          </a:blip>
          <a:stretch>
            <a:fillRect/>
          </a:stretch>
        </p:blipFill>
        <p:spPr>
          <a:xfrm>
            <a:off x="1345175" y="2571750"/>
            <a:ext cx="2177255" cy="182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 name="Shape 366"/>
        <p:cNvGrpSpPr/>
        <p:nvPr/>
      </p:nvGrpSpPr>
      <p:grpSpPr>
        <a:xfrm>
          <a:off x="0" y="0"/>
          <a:ext cx="0" cy="0"/>
          <a:chOff x="0" y="0"/>
          <a:chExt cx="0" cy="0"/>
        </a:xfrm>
      </p:grpSpPr>
      <p:sp>
        <p:nvSpPr>
          <p:cNvPr id="367" name="Google Shape;367;p30"/>
          <p:cNvSpPr txBox="1"/>
          <p:nvPr>
            <p:ph type="title"/>
          </p:nvPr>
        </p:nvSpPr>
        <p:spPr>
          <a:xfrm>
            <a:off x="1110900" y="1428850"/>
            <a:ext cx="2651700" cy="104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Entity:</a:t>
            </a:r>
            <a:endParaRPr/>
          </a:p>
          <a:p>
            <a:pPr indent="0" lvl="0" marL="0" rtl="0" algn="l">
              <a:lnSpc>
                <a:spcPct val="115000"/>
              </a:lnSpc>
              <a:spcBef>
                <a:spcPts val="1600"/>
              </a:spcBef>
              <a:spcAft>
                <a:spcPts val="1600"/>
              </a:spcAft>
              <a:buNone/>
            </a:pPr>
            <a:r>
              <a:rPr lang="en-GB"/>
              <a:t>“WHERE”</a:t>
            </a:r>
            <a:endParaRPr/>
          </a:p>
        </p:txBody>
      </p:sp>
      <p:sp>
        <p:nvSpPr>
          <p:cNvPr id="368" name="Google Shape;368;p30"/>
          <p:cNvSpPr txBox="1"/>
          <p:nvPr>
            <p:ph idx="1" type="body"/>
          </p:nvPr>
        </p:nvSpPr>
        <p:spPr>
          <a:xfrm>
            <a:off x="5067650" y="1006950"/>
            <a:ext cx="3410700" cy="1642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This function adds a new node to the “where” knowledge base.</a:t>
            </a:r>
            <a:endParaRPr/>
          </a:p>
          <a:p>
            <a:pPr indent="0" lvl="0" marL="0" rtl="0" algn="just">
              <a:lnSpc>
                <a:spcPct val="150000"/>
              </a:lnSpc>
              <a:spcBef>
                <a:spcPts val="1000"/>
              </a:spcBef>
              <a:spcAft>
                <a:spcPts val="1000"/>
              </a:spcAft>
              <a:buNone/>
            </a:pPr>
            <a:r>
              <a:rPr lang="en-GB"/>
              <a:t>If Entity is “Where”, will create a new node and link the node to the “Where” linked list.</a:t>
            </a:r>
            <a:endParaRPr/>
          </a:p>
        </p:txBody>
      </p:sp>
      <p:grpSp>
        <p:nvGrpSpPr>
          <p:cNvPr id="369" name="Google Shape;369;p30"/>
          <p:cNvGrpSpPr/>
          <p:nvPr/>
        </p:nvGrpSpPr>
        <p:grpSpPr>
          <a:xfrm>
            <a:off x="706210" y="2471960"/>
            <a:ext cx="3461100" cy="2671532"/>
            <a:chOff x="3553042" y="1657806"/>
            <a:chExt cx="3461100" cy="2671532"/>
          </a:xfrm>
        </p:grpSpPr>
        <p:sp>
          <p:nvSpPr>
            <p:cNvPr id="370" name="Google Shape;370;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Knowledge_node_crud.c</a:t>
            </a:r>
            <a:endParaRPr b="1">
              <a:solidFill>
                <a:schemeClr val="dk2"/>
              </a:solidFill>
            </a:endParaRPr>
          </a:p>
        </p:txBody>
      </p:sp>
      <p:pic>
        <p:nvPicPr>
          <p:cNvPr id="379" name="Google Shape;379;p30"/>
          <p:cNvPicPr preferRelativeResize="0"/>
          <p:nvPr/>
        </p:nvPicPr>
        <p:blipFill>
          <a:blip r:embed="rId3">
            <a:alphaModFix/>
          </a:blip>
          <a:stretch>
            <a:fillRect/>
          </a:stretch>
        </p:blipFill>
        <p:spPr>
          <a:xfrm>
            <a:off x="4991800" y="2471950"/>
            <a:ext cx="3669941" cy="1043150"/>
          </a:xfrm>
          <a:prstGeom prst="rect">
            <a:avLst/>
          </a:prstGeom>
          <a:noFill/>
          <a:ln>
            <a:noFill/>
          </a:ln>
        </p:spPr>
      </p:pic>
      <p:pic>
        <p:nvPicPr>
          <p:cNvPr id="380" name="Google Shape;380;p30"/>
          <p:cNvPicPr preferRelativeResize="0"/>
          <p:nvPr/>
        </p:nvPicPr>
        <p:blipFill>
          <a:blip r:embed="rId4">
            <a:alphaModFix/>
          </a:blip>
          <a:stretch>
            <a:fillRect/>
          </a:stretch>
        </p:blipFill>
        <p:spPr>
          <a:xfrm>
            <a:off x="860775" y="2571750"/>
            <a:ext cx="3146050" cy="1823875"/>
          </a:xfrm>
          <a:prstGeom prst="rect">
            <a:avLst/>
          </a:prstGeom>
          <a:noFill/>
          <a:ln>
            <a:noFill/>
          </a:ln>
        </p:spPr>
      </p:pic>
      <p:pic>
        <p:nvPicPr>
          <p:cNvPr id="381" name="Google Shape;381;p30"/>
          <p:cNvPicPr preferRelativeResize="0"/>
          <p:nvPr/>
        </p:nvPicPr>
        <p:blipFill>
          <a:blip r:embed="rId5">
            <a:alphaModFix/>
          </a:blip>
          <a:stretch>
            <a:fillRect/>
          </a:stretch>
        </p:blipFill>
        <p:spPr>
          <a:xfrm>
            <a:off x="948175" y="2571750"/>
            <a:ext cx="2177246" cy="182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31"/>
          <p:cNvSpPr txBox="1"/>
          <p:nvPr>
            <p:ph type="title"/>
          </p:nvPr>
        </p:nvSpPr>
        <p:spPr>
          <a:xfrm>
            <a:off x="1110900" y="1428850"/>
            <a:ext cx="2651700" cy="104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Entity:</a:t>
            </a:r>
            <a:endParaRPr/>
          </a:p>
          <a:p>
            <a:pPr indent="0" lvl="0" marL="0" rtl="0" algn="l">
              <a:lnSpc>
                <a:spcPct val="115000"/>
              </a:lnSpc>
              <a:spcBef>
                <a:spcPts val="1600"/>
              </a:spcBef>
              <a:spcAft>
                <a:spcPts val="1600"/>
              </a:spcAft>
              <a:buNone/>
            </a:pPr>
            <a:r>
              <a:rPr lang="en-GB"/>
              <a:t>“WHO”</a:t>
            </a:r>
            <a:endParaRPr/>
          </a:p>
        </p:txBody>
      </p:sp>
      <p:sp>
        <p:nvSpPr>
          <p:cNvPr id="387" name="Google Shape;387;p31"/>
          <p:cNvSpPr txBox="1"/>
          <p:nvPr>
            <p:ph idx="1" type="body"/>
          </p:nvPr>
        </p:nvSpPr>
        <p:spPr>
          <a:xfrm>
            <a:off x="5067650" y="1006950"/>
            <a:ext cx="3410700" cy="1642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This function adds a new node to the “</a:t>
            </a:r>
            <a:r>
              <a:rPr lang="en-GB"/>
              <a:t>Who</a:t>
            </a:r>
            <a:r>
              <a:rPr lang="en-GB"/>
              <a:t>” knowledge base.</a:t>
            </a:r>
            <a:endParaRPr/>
          </a:p>
          <a:p>
            <a:pPr indent="0" lvl="0" marL="0" rtl="0" algn="just">
              <a:lnSpc>
                <a:spcPct val="150000"/>
              </a:lnSpc>
              <a:spcBef>
                <a:spcPts val="1000"/>
              </a:spcBef>
              <a:spcAft>
                <a:spcPts val="1000"/>
              </a:spcAft>
              <a:buNone/>
            </a:pPr>
            <a:r>
              <a:rPr lang="en-GB"/>
              <a:t>If Entity is “Who”, will create a new node and link the node to the “</a:t>
            </a:r>
            <a:r>
              <a:rPr lang="en-GB"/>
              <a:t>Who</a:t>
            </a:r>
            <a:r>
              <a:rPr lang="en-GB"/>
              <a:t>” linked list.</a:t>
            </a:r>
            <a:endParaRPr/>
          </a:p>
        </p:txBody>
      </p:sp>
      <p:grpSp>
        <p:nvGrpSpPr>
          <p:cNvPr id="388" name="Google Shape;388;p31"/>
          <p:cNvGrpSpPr/>
          <p:nvPr/>
        </p:nvGrpSpPr>
        <p:grpSpPr>
          <a:xfrm>
            <a:off x="706210" y="2471960"/>
            <a:ext cx="3461100" cy="2671532"/>
            <a:chOff x="3553042" y="1657806"/>
            <a:chExt cx="3461100" cy="2671532"/>
          </a:xfrm>
        </p:grpSpPr>
        <p:sp>
          <p:nvSpPr>
            <p:cNvPr id="389" name="Google Shape;389;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Knowledge_node_crud.c</a:t>
            </a:r>
            <a:endParaRPr b="1">
              <a:solidFill>
                <a:schemeClr val="dk2"/>
              </a:solidFill>
            </a:endParaRPr>
          </a:p>
        </p:txBody>
      </p:sp>
      <p:pic>
        <p:nvPicPr>
          <p:cNvPr id="398" name="Google Shape;398;p31"/>
          <p:cNvPicPr preferRelativeResize="0"/>
          <p:nvPr/>
        </p:nvPicPr>
        <p:blipFill>
          <a:blip r:embed="rId3">
            <a:alphaModFix/>
          </a:blip>
          <a:stretch>
            <a:fillRect/>
          </a:stretch>
        </p:blipFill>
        <p:spPr>
          <a:xfrm>
            <a:off x="4991800" y="2471950"/>
            <a:ext cx="3669941" cy="1043150"/>
          </a:xfrm>
          <a:prstGeom prst="rect">
            <a:avLst/>
          </a:prstGeom>
          <a:noFill/>
          <a:ln>
            <a:noFill/>
          </a:ln>
        </p:spPr>
      </p:pic>
      <p:pic>
        <p:nvPicPr>
          <p:cNvPr id="399" name="Google Shape;399;p31"/>
          <p:cNvPicPr preferRelativeResize="0"/>
          <p:nvPr/>
        </p:nvPicPr>
        <p:blipFill>
          <a:blip r:embed="rId4">
            <a:alphaModFix/>
          </a:blip>
          <a:stretch>
            <a:fillRect/>
          </a:stretch>
        </p:blipFill>
        <p:spPr>
          <a:xfrm>
            <a:off x="933895" y="2541958"/>
            <a:ext cx="3005699" cy="18765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3" name="Shape 403"/>
        <p:cNvGrpSpPr/>
        <p:nvPr/>
      </p:nvGrpSpPr>
      <p:grpSpPr>
        <a:xfrm>
          <a:off x="0" y="0"/>
          <a:ext cx="0" cy="0"/>
          <a:chOff x="0" y="0"/>
          <a:chExt cx="0" cy="0"/>
        </a:xfrm>
      </p:grpSpPr>
      <p:sp>
        <p:nvSpPr>
          <p:cNvPr id="404" name="Google Shape;404;p32"/>
          <p:cNvSpPr txBox="1"/>
          <p:nvPr>
            <p:ph type="title"/>
          </p:nvPr>
        </p:nvSpPr>
        <p:spPr>
          <a:xfrm>
            <a:off x="1110900" y="1428850"/>
            <a:ext cx="2651700" cy="104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Entity:</a:t>
            </a:r>
            <a:endParaRPr/>
          </a:p>
          <a:p>
            <a:pPr indent="0" lvl="0" marL="0" rtl="0" algn="l">
              <a:lnSpc>
                <a:spcPct val="115000"/>
              </a:lnSpc>
              <a:spcBef>
                <a:spcPts val="1600"/>
              </a:spcBef>
              <a:spcAft>
                <a:spcPts val="1600"/>
              </a:spcAft>
              <a:buNone/>
            </a:pPr>
            <a:r>
              <a:rPr lang="en-GB"/>
              <a:t>“WHAT”</a:t>
            </a:r>
            <a:endParaRPr/>
          </a:p>
        </p:txBody>
      </p:sp>
      <p:sp>
        <p:nvSpPr>
          <p:cNvPr id="405" name="Google Shape;405;p32"/>
          <p:cNvSpPr txBox="1"/>
          <p:nvPr>
            <p:ph idx="1" type="body"/>
          </p:nvPr>
        </p:nvSpPr>
        <p:spPr>
          <a:xfrm>
            <a:off x="5067650" y="1006950"/>
            <a:ext cx="3410700" cy="1642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This function adds a new node to the “</a:t>
            </a:r>
            <a:r>
              <a:rPr lang="en-GB"/>
              <a:t>What</a:t>
            </a:r>
            <a:r>
              <a:rPr lang="en-GB"/>
              <a:t>” knowledge base.</a:t>
            </a:r>
            <a:endParaRPr/>
          </a:p>
          <a:p>
            <a:pPr indent="0" lvl="0" marL="0" rtl="0" algn="just">
              <a:lnSpc>
                <a:spcPct val="150000"/>
              </a:lnSpc>
              <a:spcBef>
                <a:spcPts val="1000"/>
              </a:spcBef>
              <a:spcAft>
                <a:spcPts val="1000"/>
              </a:spcAft>
              <a:buNone/>
            </a:pPr>
            <a:r>
              <a:rPr lang="en-GB"/>
              <a:t>If Entity is “What”, will create a new node and link the node to the “What” linked list.</a:t>
            </a:r>
            <a:endParaRPr/>
          </a:p>
        </p:txBody>
      </p:sp>
      <p:grpSp>
        <p:nvGrpSpPr>
          <p:cNvPr id="406" name="Google Shape;406;p32"/>
          <p:cNvGrpSpPr/>
          <p:nvPr/>
        </p:nvGrpSpPr>
        <p:grpSpPr>
          <a:xfrm>
            <a:off x="706210" y="2471960"/>
            <a:ext cx="3461100" cy="2671532"/>
            <a:chOff x="3553042" y="1657806"/>
            <a:chExt cx="3461100" cy="2671532"/>
          </a:xfrm>
        </p:grpSpPr>
        <p:sp>
          <p:nvSpPr>
            <p:cNvPr id="407" name="Google Shape;407;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Knowledge_node_crud.c</a:t>
            </a:r>
            <a:endParaRPr b="1">
              <a:solidFill>
                <a:schemeClr val="dk2"/>
              </a:solidFill>
            </a:endParaRPr>
          </a:p>
        </p:txBody>
      </p:sp>
      <p:pic>
        <p:nvPicPr>
          <p:cNvPr id="416" name="Google Shape;416;p32"/>
          <p:cNvPicPr preferRelativeResize="0"/>
          <p:nvPr/>
        </p:nvPicPr>
        <p:blipFill>
          <a:blip r:embed="rId3">
            <a:alphaModFix/>
          </a:blip>
          <a:stretch>
            <a:fillRect/>
          </a:stretch>
        </p:blipFill>
        <p:spPr>
          <a:xfrm>
            <a:off x="4991800" y="2471950"/>
            <a:ext cx="3669941" cy="1043150"/>
          </a:xfrm>
          <a:prstGeom prst="rect">
            <a:avLst/>
          </a:prstGeom>
          <a:noFill/>
          <a:ln>
            <a:noFill/>
          </a:ln>
        </p:spPr>
      </p:pic>
      <p:pic>
        <p:nvPicPr>
          <p:cNvPr id="417" name="Google Shape;417;p32"/>
          <p:cNvPicPr preferRelativeResize="0"/>
          <p:nvPr/>
        </p:nvPicPr>
        <p:blipFill>
          <a:blip r:embed="rId4">
            <a:alphaModFix/>
          </a:blip>
          <a:stretch>
            <a:fillRect/>
          </a:stretch>
        </p:blipFill>
        <p:spPr>
          <a:xfrm>
            <a:off x="863587" y="2544400"/>
            <a:ext cx="3146326" cy="187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Developed small talk features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4"/>
          <p:cNvSpPr txBox="1"/>
          <p:nvPr>
            <p:ph type="title"/>
          </p:nvPr>
        </p:nvSpPr>
        <p:spPr>
          <a:xfrm>
            <a:off x="361075" y="1924850"/>
            <a:ext cx="24291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Developed small talk features</a:t>
            </a:r>
            <a:endParaRPr/>
          </a:p>
        </p:txBody>
      </p:sp>
      <p:sp>
        <p:nvSpPr>
          <p:cNvPr id="428" name="Google Shape;428;p34"/>
          <p:cNvSpPr txBox="1"/>
          <p:nvPr>
            <p:ph idx="1" type="body"/>
          </p:nvPr>
        </p:nvSpPr>
        <p:spPr>
          <a:xfrm>
            <a:off x="6398900" y="1023750"/>
            <a:ext cx="2592000" cy="3547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User’s input will be checked with an internal cache of small talk related starting words to determine if it is a small talk intent. </a:t>
            </a:r>
            <a:endParaRPr/>
          </a:p>
          <a:p>
            <a:pPr indent="0" lvl="0" marL="0" rtl="0" algn="just">
              <a:lnSpc>
                <a:spcPct val="150000"/>
              </a:lnSpc>
              <a:spcBef>
                <a:spcPts val="1000"/>
              </a:spcBef>
              <a:spcAft>
                <a:spcPts val="0"/>
              </a:spcAft>
              <a:buNone/>
            </a:pPr>
            <a:r>
              <a:rPr lang="en-GB"/>
              <a:t>To give JARVIS a more “responsive” and “interactive” feel for the user experience, randomized template responses are implemented.</a:t>
            </a:r>
            <a:endParaRPr/>
          </a:p>
          <a:p>
            <a:pPr indent="0" lvl="0" marL="0" rtl="0" algn="just">
              <a:lnSpc>
                <a:spcPct val="150000"/>
              </a:lnSpc>
              <a:spcBef>
                <a:spcPts val="1000"/>
              </a:spcBef>
              <a:spcAft>
                <a:spcPts val="1000"/>
              </a:spcAft>
              <a:buNone/>
            </a:pPr>
            <a:r>
              <a:rPr lang="en-GB"/>
              <a:t>“You” and “I” are transposed during the conversation between the user and JARVIS. (If ‘you’, then ‘I’ and vice versa)</a:t>
            </a:r>
            <a:endParaRPr/>
          </a:p>
        </p:txBody>
      </p:sp>
      <p:grpSp>
        <p:nvGrpSpPr>
          <p:cNvPr id="429" name="Google Shape;429;p34"/>
          <p:cNvGrpSpPr/>
          <p:nvPr/>
        </p:nvGrpSpPr>
        <p:grpSpPr>
          <a:xfrm>
            <a:off x="2833760" y="1272110"/>
            <a:ext cx="3461100" cy="2671532"/>
            <a:chOff x="3553042" y="1657806"/>
            <a:chExt cx="3461100" cy="2671532"/>
          </a:xfrm>
        </p:grpSpPr>
        <p:sp>
          <p:nvSpPr>
            <p:cNvPr id="430" name="Google Shape;430;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Technical description of:</a:t>
            </a:r>
            <a:endParaRPr b="1" sz="1000">
              <a:solidFill>
                <a:schemeClr val="dk2"/>
              </a:solidFill>
            </a:endParaRPr>
          </a:p>
        </p:txBody>
      </p:sp>
      <p:pic>
        <p:nvPicPr>
          <p:cNvPr id="439" name="Google Shape;439;p34"/>
          <p:cNvPicPr preferRelativeResize="0"/>
          <p:nvPr/>
        </p:nvPicPr>
        <p:blipFill>
          <a:blip r:embed="rId3">
            <a:alphaModFix/>
          </a:blip>
          <a:stretch>
            <a:fillRect/>
          </a:stretch>
        </p:blipFill>
        <p:spPr>
          <a:xfrm>
            <a:off x="2959675" y="1396925"/>
            <a:ext cx="3209225" cy="1797300"/>
          </a:xfrm>
          <a:prstGeom prst="rect">
            <a:avLst/>
          </a:prstGeom>
          <a:noFill/>
          <a:ln>
            <a:noFill/>
          </a:ln>
        </p:spPr>
      </p:pic>
      <p:pic>
        <p:nvPicPr>
          <p:cNvPr id="440" name="Google Shape;440;p34"/>
          <p:cNvPicPr preferRelativeResize="0"/>
          <p:nvPr/>
        </p:nvPicPr>
        <p:blipFill>
          <a:blip r:embed="rId4">
            <a:alphaModFix/>
          </a:blip>
          <a:stretch>
            <a:fillRect/>
          </a:stretch>
        </p:blipFill>
        <p:spPr>
          <a:xfrm>
            <a:off x="2959675" y="1729850"/>
            <a:ext cx="3209225" cy="115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Extra Features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44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6" name="Google Shape;236;p18"/>
          <p:cNvSpPr txBox="1"/>
          <p:nvPr/>
        </p:nvSpPr>
        <p:spPr>
          <a:xfrm>
            <a:off x="1294301" y="13593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O</a:t>
            </a:r>
            <a:r>
              <a:rPr lang="en-GB">
                <a:solidFill>
                  <a:schemeClr val="lt1"/>
                </a:solidFill>
                <a:latin typeface="Montserrat"/>
                <a:ea typeface="Montserrat"/>
                <a:cs typeface="Montserrat"/>
                <a:sym typeface="Montserrat"/>
              </a:rPr>
              <a:t>bjective</a:t>
            </a:r>
            <a:endParaRPr>
              <a:solidFill>
                <a:schemeClr val="lt1"/>
              </a:solidFill>
              <a:latin typeface="Montserrat"/>
              <a:ea typeface="Montserrat"/>
              <a:cs typeface="Montserrat"/>
              <a:sym typeface="Montserrat"/>
            </a:endParaRPr>
          </a:p>
        </p:txBody>
      </p:sp>
      <p:sp>
        <p:nvSpPr>
          <p:cNvPr id="237" name="Google Shape;237;p18"/>
          <p:cNvSpPr txBox="1"/>
          <p:nvPr/>
        </p:nvSpPr>
        <p:spPr>
          <a:xfrm>
            <a:off x="1294301" y="16848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Overall structure of systems</a:t>
            </a:r>
            <a:endParaRPr>
              <a:solidFill>
                <a:schemeClr val="lt1"/>
              </a:solidFill>
              <a:latin typeface="Montserrat"/>
              <a:ea typeface="Montserrat"/>
              <a:cs typeface="Montserrat"/>
              <a:sym typeface="Montserrat"/>
            </a:endParaRPr>
          </a:p>
        </p:txBody>
      </p:sp>
      <p:sp>
        <p:nvSpPr>
          <p:cNvPr id="238" name="Google Shape;238;p18"/>
          <p:cNvSpPr txBox="1"/>
          <p:nvPr/>
        </p:nvSpPr>
        <p:spPr>
          <a:xfrm>
            <a:off x="1294301" y="20103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Chatbot default functions</a:t>
            </a:r>
            <a:endParaRPr>
              <a:solidFill>
                <a:schemeClr val="lt1"/>
              </a:solidFill>
              <a:latin typeface="Montserrat"/>
              <a:ea typeface="Montserrat"/>
              <a:cs typeface="Montserrat"/>
              <a:sym typeface="Montserrat"/>
            </a:endParaRPr>
          </a:p>
        </p:txBody>
      </p:sp>
      <p:sp>
        <p:nvSpPr>
          <p:cNvPr id="239" name="Google Shape;239;p18"/>
          <p:cNvSpPr txBox="1"/>
          <p:nvPr/>
        </p:nvSpPr>
        <p:spPr>
          <a:xfrm>
            <a:off x="1294301" y="233585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Implemented system functions</a:t>
            </a:r>
            <a:endParaRPr sz="400">
              <a:solidFill>
                <a:schemeClr val="lt1"/>
              </a:solidFill>
              <a:latin typeface="Montserrat"/>
              <a:ea typeface="Montserrat"/>
              <a:cs typeface="Montserrat"/>
              <a:sym typeface="Montserrat"/>
            </a:endParaRPr>
          </a:p>
        </p:txBody>
      </p:sp>
      <p:sp>
        <p:nvSpPr>
          <p:cNvPr id="240" name="Google Shape;240;p18"/>
          <p:cNvSpPr txBox="1"/>
          <p:nvPr/>
        </p:nvSpPr>
        <p:spPr>
          <a:xfrm>
            <a:off x="1294301" y="266135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Project cycle stages</a:t>
            </a:r>
            <a:endParaRPr sz="400">
              <a:solidFill>
                <a:schemeClr val="lt1"/>
              </a:solidFill>
              <a:latin typeface="Montserrat"/>
              <a:ea typeface="Montserrat"/>
              <a:cs typeface="Montserrat"/>
              <a:sym typeface="Montserrat"/>
            </a:endParaRPr>
          </a:p>
        </p:txBody>
      </p:sp>
      <p:sp>
        <p:nvSpPr>
          <p:cNvPr id="241" name="Google Shape;241;p18"/>
          <p:cNvSpPr txBox="1"/>
          <p:nvPr/>
        </p:nvSpPr>
        <p:spPr>
          <a:xfrm>
            <a:off x="1294301" y="298685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Demo</a:t>
            </a:r>
            <a:endParaRPr sz="400">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6"/>
          <p:cNvSpPr txBox="1"/>
          <p:nvPr>
            <p:ph type="title"/>
          </p:nvPr>
        </p:nvSpPr>
        <p:spPr>
          <a:xfrm>
            <a:off x="361075" y="1924850"/>
            <a:ext cx="24291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Error handling features: </a:t>
            </a:r>
            <a:endParaRPr/>
          </a:p>
          <a:p>
            <a:pPr indent="0" lvl="0" marL="0" rtl="0" algn="l">
              <a:lnSpc>
                <a:spcPct val="115000"/>
              </a:lnSpc>
              <a:spcBef>
                <a:spcPts val="1600"/>
              </a:spcBef>
              <a:spcAft>
                <a:spcPts val="1600"/>
              </a:spcAft>
              <a:buNone/>
            </a:pPr>
            <a:r>
              <a:rPr lang="en-GB"/>
              <a:t>Y/N checker</a:t>
            </a:r>
            <a:endParaRPr/>
          </a:p>
        </p:txBody>
      </p:sp>
      <p:sp>
        <p:nvSpPr>
          <p:cNvPr id="451" name="Google Shape;451;p36"/>
          <p:cNvSpPr txBox="1"/>
          <p:nvPr>
            <p:ph idx="1" type="body"/>
          </p:nvPr>
        </p:nvSpPr>
        <p:spPr>
          <a:xfrm>
            <a:off x="6398900" y="1023750"/>
            <a:ext cx="2592000" cy="3547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This function will </a:t>
            </a:r>
            <a:r>
              <a:rPr lang="en-GB"/>
              <a:t>receive</a:t>
            </a:r>
            <a:r>
              <a:rPr lang="en-GB"/>
              <a:t> the user’s input when the program </a:t>
            </a:r>
            <a:r>
              <a:rPr lang="en-GB"/>
              <a:t>requires</a:t>
            </a:r>
            <a:r>
              <a:rPr lang="en-GB"/>
              <a:t> a Y/N response from the user. </a:t>
            </a:r>
            <a:endParaRPr/>
          </a:p>
          <a:p>
            <a:pPr indent="0" lvl="0" marL="0" rtl="0" algn="just">
              <a:lnSpc>
                <a:spcPct val="150000"/>
              </a:lnSpc>
              <a:spcBef>
                <a:spcPts val="1000"/>
              </a:spcBef>
              <a:spcAft>
                <a:spcPts val="0"/>
              </a:spcAft>
              <a:buNone/>
            </a:pPr>
            <a:r>
              <a:rPr lang="en-GB"/>
              <a:t>This function will check and reject any responses that are not “Y” or “N” (not case sensitive) and ask the user for the correct input. </a:t>
            </a:r>
            <a:endParaRPr/>
          </a:p>
          <a:p>
            <a:pPr indent="0" lvl="0" marL="0" rtl="0" algn="just">
              <a:lnSpc>
                <a:spcPct val="150000"/>
              </a:lnSpc>
              <a:spcBef>
                <a:spcPts val="1000"/>
              </a:spcBef>
              <a:spcAft>
                <a:spcPts val="1000"/>
              </a:spcAft>
              <a:buNone/>
            </a:pPr>
            <a:r>
              <a:rPr lang="en-GB"/>
              <a:t>To prevent fget() buffer overflow, fseek is implemented after the fget() to clear input buffer.</a:t>
            </a:r>
            <a:endParaRPr/>
          </a:p>
        </p:txBody>
      </p:sp>
      <p:grpSp>
        <p:nvGrpSpPr>
          <p:cNvPr id="452" name="Google Shape;452;p36"/>
          <p:cNvGrpSpPr/>
          <p:nvPr/>
        </p:nvGrpSpPr>
        <p:grpSpPr>
          <a:xfrm>
            <a:off x="2833760" y="1272110"/>
            <a:ext cx="3461100" cy="2671532"/>
            <a:chOff x="3553042" y="1657806"/>
            <a:chExt cx="3461100" cy="2671532"/>
          </a:xfrm>
        </p:grpSpPr>
        <p:sp>
          <p:nvSpPr>
            <p:cNvPr id="453" name="Google Shape;453;p3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Technical description of:</a:t>
            </a:r>
            <a:endParaRPr b="1" sz="1000">
              <a:solidFill>
                <a:schemeClr val="dk2"/>
              </a:solidFill>
            </a:endParaRPr>
          </a:p>
        </p:txBody>
      </p:sp>
      <p:pic>
        <p:nvPicPr>
          <p:cNvPr id="462" name="Google Shape;462;p36"/>
          <p:cNvPicPr preferRelativeResize="0"/>
          <p:nvPr/>
        </p:nvPicPr>
        <p:blipFill>
          <a:blip r:embed="rId3">
            <a:alphaModFix/>
          </a:blip>
          <a:stretch>
            <a:fillRect/>
          </a:stretch>
        </p:blipFill>
        <p:spPr>
          <a:xfrm>
            <a:off x="2959675" y="1396925"/>
            <a:ext cx="3209225" cy="1797300"/>
          </a:xfrm>
          <a:prstGeom prst="rect">
            <a:avLst/>
          </a:prstGeom>
          <a:noFill/>
          <a:ln>
            <a:noFill/>
          </a:ln>
        </p:spPr>
      </p:pic>
      <p:pic>
        <p:nvPicPr>
          <p:cNvPr id="463" name="Google Shape;463;p36"/>
          <p:cNvPicPr preferRelativeResize="0"/>
          <p:nvPr/>
        </p:nvPicPr>
        <p:blipFill>
          <a:blip r:embed="rId4">
            <a:alphaModFix/>
          </a:blip>
          <a:stretch>
            <a:fillRect/>
          </a:stretch>
        </p:blipFill>
        <p:spPr>
          <a:xfrm>
            <a:off x="2959675" y="1573613"/>
            <a:ext cx="3209225" cy="14439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7"/>
          <p:cNvSpPr txBox="1"/>
          <p:nvPr>
            <p:ph type="title"/>
          </p:nvPr>
        </p:nvSpPr>
        <p:spPr>
          <a:xfrm>
            <a:off x="361075" y="1924850"/>
            <a:ext cx="24291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Error handling features:</a:t>
            </a:r>
            <a:endParaRPr/>
          </a:p>
          <a:p>
            <a:pPr indent="0" lvl="0" marL="0" rtl="0" algn="l">
              <a:lnSpc>
                <a:spcPct val="115000"/>
              </a:lnSpc>
              <a:spcBef>
                <a:spcPts val="1600"/>
              </a:spcBef>
              <a:spcAft>
                <a:spcPts val="0"/>
              </a:spcAft>
              <a:buNone/>
            </a:pPr>
            <a:r>
              <a:rPr lang="en-GB"/>
              <a:t>NULL inputs </a:t>
            </a:r>
            <a:endParaRPr/>
          </a:p>
          <a:p>
            <a:pPr indent="0" lvl="0" marL="0" rtl="0" algn="l">
              <a:lnSpc>
                <a:spcPct val="115000"/>
              </a:lnSpc>
              <a:spcBef>
                <a:spcPts val="1600"/>
              </a:spcBef>
              <a:spcAft>
                <a:spcPts val="1600"/>
              </a:spcAft>
              <a:buNone/>
            </a:pPr>
            <a:r>
              <a:t/>
            </a:r>
            <a:endParaRPr/>
          </a:p>
        </p:txBody>
      </p:sp>
      <p:sp>
        <p:nvSpPr>
          <p:cNvPr id="469" name="Google Shape;469;p37"/>
          <p:cNvSpPr txBox="1"/>
          <p:nvPr>
            <p:ph idx="1" type="body"/>
          </p:nvPr>
        </p:nvSpPr>
        <p:spPr>
          <a:xfrm>
            <a:off x="6398900" y="1487850"/>
            <a:ext cx="2592000" cy="3083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000"/>
              </a:spcAft>
              <a:buNone/>
            </a:pPr>
            <a:r>
              <a:rPr lang="en-GB"/>
              <a:t>This function will check for any empty/null inputs by the user and prompt the user to enter their commands/answers/responses.</a:t>
            </a:r>
            <a:endParaRPr/>
          </a:p>
        </p:txBody>
      </p:sp>
      <p:grpSp>
        <p:nvGrpSpPr>
          <p:cNvPr id="470" name="Google Shape;470;p37"/>
          <p:cNvGrpSpPr/>
          <p:nvPr/>
        </p:nvGrpSpPr>
        <p:grpSpPr>
          <a:xfrm>
            <a:off x="2833760" y="1272110"/>
            <a:ext cx="3461100" cy="2671532"/>
            <a:chOff x="3553042" y="1657806"/>
            <a:chExt cx="3461100" cy="2671532"/>
          </a:xfrm>
        </p:grpSpPr>
        <p:sp>
          <p:nvSpPr>
            <p:cNvPr id="471" name="Google Shape;471;p3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Technical description of:</a:t>
            </a:r>
            <a:endParaRPr b="1" sz="1000">
              <a:solidFill>
                <a:schemeClr val="dk2"/>
              </a:solidFill>
            </a:endParaRPr>
          </a:p>
        </p:txBody>
      </p:sp>
      <p:pic>
        <p:nvPicPr>
          <p:cNvPr id="480" name="Google Shape;480;p37"/>
          <p:cNvPicPr preferRelativeResize="0"/>
          <p:nvPr/>
        </p:nvPicPr>
        <p:blipFill>
          <a:blip r:embed="rId3">
            <a:alphaModFix/>
          </a:blip>
          <a:stretch>
            <a:fillRect/>
          </a:stretch>
        </p:blipFill>
        <p:spPr>
          <a:xfrm>
            <a:off x="2959675" y="1396925"/>
            <a:ext cx="3209225" cy="1797300"/>
          </a:xfrm>
          <a:prstGeom prst="rect">
            <a:avLst/>
          </a:prstGeom>
          <a:noFill/>
          <a:ln>
            <a:noFill/>
          </a:ln>
        </p:spPr>
      </p:pic>
      <p:pic>
        <p:nvPicPr>
          <p:cNvPr id="481" name="Google Shape;481;p37"/>
          <p:cNvPicPr preferRelativeResize="0"/>
          <p:nvPr/>
        </p:nvPicPr>
        <p:blipFill>
          <a:blip r:embed="rId4">
            <a:alphaModFix/>
          </a:blip>
          <a:stretch>
            <a:fillRect/>
          </a:stretch>
        </p:blipFill>
        <p:spPr>
          <a:xfrm>
            <a:off x="3268275" y="1558500"/>
            <a:ext cx="2592000" cy="462412"/>
          </a:xfrm>
          <a:prstGeom prst="rect">
            <a:avLst/>
          </a:prstGeom>
          <a:noFill/>
          <a:ln>
            <a:noFill/>
          </a:ln>
        </p:spPr>
      </p:pic>
      <p:pic>
        <p:nvPicPr>
          <p:cNvPr id="482" name="Google Shape;482;p37"/>
          <p:cNvPicPr preferRelativeResize="0"/>
          <p:nvPr/>
        </p:nvPicPr>
        <p:blipFill>
          <a:blip r:embed="rId5">
            <a:alphaModFix/>
          </a:blip>
          <a:stretch>
            <a:fillRect/>
          </a:stretch>
        </p:blipFill>
        <p:spPr>
          <a:xfrm>
            <a:off x="3253813" y="2243350"/>
            <a:ext cx="2620950" cy="910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8"/>
          <p:cNvSpPr txBox="1"/>
          <p:nvPr>
            <p:ph type="title"/>
          </p:nvPr>
        </p:nvSpPr>
        <p:spPr>
          <a:xfrm>
            <a:off x="361075" y="1924850"/>
            <a:ext cx="24291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Error handling features:</a:t>
            </a:r>
            <a:endParaRPr/>
          </a:p>
          <a:p>
            <a:pPr indent="0" lvl="0" marL="0" rtl="0" algn="l">
              <a:lnSpc>
                <a:spcPct val="115000"/>
              </a:lnSpc>
              <a:spcBef>
                <a:spcPts val="1600"/>
              </a:spcBef>
              <a:spcAft>
                <a:spcPts val="0"/>
              </a:spcAft>
              <a:buNone/>
            </a:pPr>
            <a:r>
              <a:rPr lang="en-GB"/>
              <a:t>Remove trailing newline (\n) </a:t>
            </a:r>
            <a:endParaRPr/>
          </a:p>
          <a:p>
            <a:pPr indent="0" lvl="0" marL="0" rtl="0" algn="l">
              <a:lnSpc>
                <a:spcPct val="115000"/>
              </a:lnSpc>
              <a:spcBef>
                <a:spcPts val="1600"/>
              </a:spcBef>
              <a:spcAft>
                <a:spcPts val="1600"/>
              </a:spcAft>
              <a:buNone/>
            </a:pPr>
            <a:r>
              <a:t/>
            </a:r>
            <a:endParaRPr/>
          </a:p>
        </p:txBody>
      </p:sp>
      <p:sp>
        <p:nvSpPr>
          <p:cNvPr id="488" name="Google Shape;488;p38"/>
          <p:cNvSpPr txBox="1"/>
          <p:nvPr>
            <p:ph idx="1" type="body"/>
          </p:nvPr>
        </p:nvSpPr>
        <p:spPr>
          <a:xfrm>
            <a:off x="6398900" y="1487850"/>
            <a:ext cx="2592000" cy="3083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000"/>
              </a:spcAft>
              <a:buNone/>
            </a:pPr>
            <a:r>
              <a:rPr lang="en-GB"/>
              <a:t>This function will remove any newline (\n) inputs captured by the system. It is important to remove newline characters to prevent the program from calling the newline action when retrieving the value. </a:t>
            </a:r>
            <a:endParaRPr/>
          </a:p>
        </p:txBody>
      </p:sp>
      <p:grpSp>
        <p:nvGrpSpPr>
          <p:cNvPr id="489" name="Google Shape;489;p38"/>
          <p:cNvGrpSpPr/>
          <p:nvPr/>
        </p:nvGrpSpPr>
        <p:grpSpPr>
          <a:xfrm>
            <a:off x="2833760" y="1272110"/>
            <a:ext cx="3461100" cy="2671532"/>
            <a:chOff x="3553042" y="1657806"/>
            <a:chExt cx="3461100" cy="2671532"/>
          </a:xfrm>
        </p:grpSpPr>
        <p:sp>
          <p:nvSpPr>
            <p:cNvPr id="490" name="Google Shape;490;p3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3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Technical description of:</a:t>
            </a:r>
            <a:endParaRPr b="1" sz="1000">
              <a:solidFill>
                <a:schemeClr val="dk2"/>
              </a:solidFill>
            </a:endParaRPr>
          </a:p>
        </p:txBody>
      </p:sp>
      <p:pic>
        <p:nvPicPr>
          <p:cNvPr id="499" name="Google Shape;499;p38"/>
          <p:cNvPicPr preferRelativeResize="0"/>
          <p:nvPr/>
        </p:nvPicPr>
        <p:blipFill>
          <a:blip r:embed="rId3">
            <a:alphaModFix/>
          </a:blip>
          <a:stretch>
            <a:fillRect/>
          </a:stretch>
        </p:blipFill>
        <p:spPr>
          <a:xfrm>
            <a:off x="2959675" y="1396925"/>
            <a:ext cx="3209225" cy="1797300"/>
          </a:xfrm>
          <a:prstGeom prst="rect">
            <a:avLst/>
          </a:prstGeom>
          <a:noFill/>
          <a:ln>
            <a:noFill/>
          </a:ln>
        </p:spPr>
      </p:pic>
      <p:pic>
        <p:nvPicPr>
          <p:cNvPr id="500" name="Google Shape;500;p38"/>
          <p:cNvPicPr preferRelativeResize="0"/>
          <p:nvPr/>
        </p:nvPicPr>
        <p:blipFill>
          <a:blip r:embed="rId4">
            <a:alphaModFix/>
          </a:blip>
          <a:stretch>
            <a:fillRect/>
          </a:stretch>
        </p:blipFill>
        <p:spPr>
          <a:xfrm>
            <a:off x="3528087" y="1396925"/>
            <a:ext cx="2072410" cy="1797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9"/>
          <p:cNvSpPr txBox="1"/>
          <p:nvPr>
            <p:ph type="title"/>
          </p:nvPr>
        </p:nvSpPr>
        <p:spPr>
          <a:xfrm>
            <a:off x="361075" y="1924850"/>
            <a:ext cx="24291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Error handling features: </a:t>
            </a:r>
            <a:endParaRPr/>
          </a:p>
          <a:p>
            <a:pPr indent="0" lvl="0" marL="0" rtl="0" algn="l">
              <a:lnSpc>
                <a:spcPct val="115000"/>
              </a:lnSpc>
              <a:spcBef>
                <a:spcPts val="1600"/>
              </a:spcBef>
              <a:spcAft>
                <a:spcPts val="1600"/>
              </a:spcAft>
              <a:buNone/>
            </a:pPr>
            <a:r>
              <a:rPr lang="en-GB"/>
              <a:t>Overwriting (save) checker</a:t>
            </a:r>
            <a:endParaRPr/>
          </a:p>
        </p:txBody>
      </p:sp>
      <p:sp>
        <p:nvSpPr>
          <p:cNvPr id="506" name="Google Shape;506;p39"/>
          <p:cNvSpPr txBox="1"/>
          <p:nvPr>
            <p:ph idx="1" type="body"/>
          </p:nvPr>
        </p:nvSpPr>
        <p:spPr>
          <a:xfrm>
            <a:off x="6398900" y="1023750"/>
            <a:ext cx="2592000" cy="3547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This function will check for any existing file name that the user is trying to save to that already exists. </a:t>
            </a:r>
            <a:endParaRPr/>
          </a:p>
          <a:p>
            <a:pPr indent="0" lvl="0" marL="0" rtl="0" algn="just">
              <a:lnSpc>
                <a:spcPct val="150000"/>
              </a:lnSpc>
              <a:spcBef>
                <a:spcPts val="1000"/>
              </a:spcBef>
              <a:spcAft>
                <a:spcPts val="1000"/>
              </a:spcAft>
              <a:buNone/>
            </a:pPr>
            <a:r>
              <a:rPr lang="en-GB"/>
              <a:t>If exists, proceeds to prompt user if user wants to overwrite. (Y/N)</a:t>
            </a:r>
            <a:endParaRPr/>
          </a:p>
        </p:txBody>
      </p:sp>
      <p:grpSp>
        <p:nvGrpSpPr>
          <p:cNvPr id="507" name="Google Shape;507;p39"/>
          <p:cNvGrpSpPr/>
          <p:nvPr/>
        </p:nvGrpSpPr>
        <p:grpSpPr>
          <a:xfrm>
            <a:off x="2833760" y="1272110"/>
            <a:ext cx="3461100" cy="2671532"/>
            <a:chOff x="3553042" y="1657806"/>
            <a:chExt cx="3461100" cy="2671532"/>
          </a:xfrm>
        </p:grpSpPr>
        <p:sp>
          <p:nvSpPr>
            <p:cNvPr id="508" name="Google Shape;508;p3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3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Technical description of:</a:t>
            </a:r>
            <a:endParaRPr b="1" sz="1000">
              <a:solidFill>
                <a:schemeClr val="dk2"/>
              </a:solidFill>
            </a:endParaRPr>
          </a:p>
        </p:txBody>
      </p:sp>
      <p:pic>
        <p:nvPicPr>
          <p:cNvPr id="517" name="Google Shape;517;p39"/>
          <p:cNvPicPr preferRelativeResize="0"/>
          <p:nvPr/>
        </p:nvPicPr>
        <p:blipFill>
          <a:blip r:embed="rId3">
            <a:alphaModFix/>
          </a:blip>
          <a:stretch>
            <a:fillRect/>
          </a:stretch>
        </p:blipFill>
        <p:spPr>
          <a:xfrm>
            <a:off x="2959675" y="1396925"/>
            <a:ext cx="3209225" cy="1797300"/>
          </a:xfrm>
          <a:prstGeom prst="rect">
            <a:avLst/>
          </a:prstGeom>
          <a:noFill/>
          <a:ln>
            <a:noFill/>
          </a:ln>
        </p:spPr>
      </p:pic>
      <p:pic>
        <p:nvPicPr>
          <p:cNvPr id="518" name="Google Shape;518;p39"/>
          <p:cNvPicPr preferRelativeResize="0"/>
          <p:nvPr/>
        </p:nvPicPr>
        <p:blipFill>
          <a:blip r:embed="rId4">
            <a:alphaModFix/>
          </a:blip>
          <a:stretch>
            <a:fillRect/>
          </a:stretch>
        </p:blipFill>
        <p:spPr>
          <a:xfrm>
            <a:off x="3234676" y="1396925"/>
            <a:ext cx="2589998" cy="1750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0"/>
          <p:cNvSpPr txBox="1"/>
          <p:nvPr>
            <p:ph type="title"/>
          </p:nvPr>
        </p:nvSpPr>
        <p:spPr>
          <a:xfrm>
            <a:off x="361075" y="1924850"/>
            <a:ext cx="24291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Error handling features: </a:t>
            </a:r>
            <a:endParaRPr/>
          </a:p>
          <a:p>
            <a:pPr indent="0" lvl="0" marL="0" rtl="0" algn="l">
              <a:lnSpc>
                <a:spcPct val="115000"/>
              </a:lnSpc>
              <a:spcBef>
                <a:spcPts val="1600"/>
              </a:spcBef>
              <a:spcAft>
                <a:spcPts val="1600"/>
              </a:spcAft>
              <a:buNone/>
            </a:pPr>
            <a:r>
              <a:rPr lang="en-GB"/>
              <a:t>Updating entity</a:t>
            </a:r>
            <a:endParaRPr/>
          </a:p>
        </p:txBody>
      </p:sp>
      <p:sp>
        <p:nvSpPr>
          <p:cNvPr id="524" name="Google Shape;524;p40"/>
          <p:cNvSpPr txBox="1"/>
          <p:nvPr>
            <p:ph idx="1" type="body"/>
          </p:nvPr>
        </p:nvSpPr>
        <p:spPr>
          <a:xfrm>
            <a:off x="6398900" y="1023750"/>
            <a:ext cx="2393400" cy="3547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t>When the bot is unsure of an entity of an intent, the bot will prompt the user for an answer. </a:t>
            </a:r>
            <a:endParaRPr/>
          </a:p>
          <a:p>
            <a:pPr indent="0" lvl="0" marL="0" rtl="0" algn="l">
              <a:lnSpc>
                <a:spcPct val="150000"/>
              </a:lnSpc>
              <a:spcBef>
                <a:spcPts val="1000"/>
              </a:spcBef>
              <a:spcAft>
                <a:spcPts val="1000"/>
              </a:spcAft>
              <a:buNone/>
            </a:pPr>
            <a:r>
              <a:rPr lang="en-GB"/>
              <a:t>However, if the user has entered an inaccurate entity and wishes to change it, this function allows the user to update/change/replace the entity of the intent. </a:t>
            </a:r>
            <a:endParaRPr/>
          </a:p>
        </p:txBody>
      </p:sp>
      <p:grpSp>
        <p:nvGrpSpPr>
          <p:cNvPr id="525" name="Google Shape;525;p40"/>
          <p:cNvGrpSpPr/>
          <p:nvPr/>
        </p:nvGrpSpPr>
        <p:grpSpPr>
          <a:xfrm>
            <a:off x="2833760" y="1272110"/>
            <a:ext cx="3461100" cy="2671532"/>
            <a:chOff x="3553042" y="1657806"/>
            <a:chExt cx="3461100" cy="2671532"/>
          </a:xfrm>
        </p:grpSpPr>
        <p:sp>
          <p:nvSpPr>
            <p:cNvPr id="526" name="Google Shape;526;p4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4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rPr>
              <a:t>Technical description of:</a:t>
            </a:r>
            <a:endParaRPr b="1" sz="1000">
              <a:solidFill>
                <a:schemeClr val="dk2"/>
              </a:solidFill>
            </a:endParaRPr>
          </a:p>
        </p:txBody>
      </p:sp>
      <p:pic>
        <p:nvPicPr>
          <p:cNvPr id="535" name="Google Shape;535;p40"/>
          <p:cNvPicPr preferRelativeResize="0"/>
          <p:nvPr/>
        </p:nvPicPr>
        <p:blipFill>
          <a:blip r:embed="rId3">
            <a:alphaModFix/>
          </a:blip>
          <a:stretch>
            <a:fillRect/>
          </a:stretch>
        </p:blipFill>
        <p:spPr>
          <a:xfrm>
            <a:off x="2959675" y="1396925"/>
            <a:ext cx="3209225" cy="1797300"/>
          </a:xfrm>
          <a:prstGeom prst="rect">
            <a:avLst/>
          </a:prstGeom>
          <a:noFill/>
          <a:ln>
            <a:noFill/>
          </a:ln>
        </p:spPr>
      </p:pic>
      <p:pic>
        <p:nvPicPr>
          <p:cNvPr id="536" name="Google Shape;536;p40"/>
          <p:cNvPicPr preferRelativeResize="0"/>
          <p:nvPr/>
        </p:nvPicPr>
        <p:blipFill>
          <a:blip r:embed="rId4">
            <a:alphaModFix/>
          </a:blip>
          <a:stretch>
            <a:fillRect/>
          </a:stretch>
        </p:blipFill>
        <p:spPr>
          <a:xfrm>
            <a:off x="3211759" y="1396925"/>
            <a:ext cx="2705066" cy="1797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1"/>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File Format</a:t>
            </a:r>
            <a:endParaRPr/>
          </a:p>
        </p:txBody>
      </p:sp>
      <p:sp>
        <p:nvSpPr>
          <p:cNvPr id="542" name="Google Shape;542;p41"/>
          <p:cNvSpPr txBox="1"/>
          <p:nvPr>
            <p:ph idx="1" type="subTitle"/>
          </p:nvPr>
        </p:nvSpPr>
        <p:spPr>
          <a:xfrm>
            <a:off x="1984050" y="885800"/>
            <a:ext cx="5175900" cy="23079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400"/>
              <a:t>INI file</a:t>
            </a:r>
            <a:endParaRPr sz="600"/>
          </a:p>
          <a:p>
            <a:pPr indent="-279400" lvl="1" marL="914400" rtl="0" algn="l">
              <a:lnSpc>
                <a:spcPct val="115000"/>
              </a:lnSpc>
              <a:spcBef>
                <a:spcPts val="0"/>
              </a:spcBef>
              <a:spcAft>
                <a:spcPts val="0"/>
              </a:spcAft>
              <a:buSzPts val="800"/>
              <a:buChar char="○"/>
            </a:pPr>
            <a:r>
              <a:rPr lang="en-GB" sz="800"/>
              <a:t>An INI file is a text file divided into sections, with each section containing a series of key-value pairs written one per line.</a:t>
            </a:r>
            <a:endParaRPr sz="800"/>
          </a:p>
          <a:p>
            <a:pPr indent="0" lvl="0" marL="0" rtl="0" algn="l">
              <a:lnSpc>
                <a:spcPct val="115000"/>
              </a:lnSpc>
              <a:spcBef>
                <a:spcPts val="0"/>
              </a:spcBef>
              <a:spcAft>
                <a:spcPts val="0"/>
              </a:spcAft>
              <a:buNone/>
            </a:pPr>
            <a:r>
              <a:t/>
            </a:r>
            <a:endParaRPr sz="600"/>
          </a:p>
          <a:p>
            <a:pPr indent="-311150" lvl="0" marL="457200" rtl="0" algn="l">
              <a:lnSpc>
                <a:spcPct val="115000"/>
              </a:lnSpc>
              <a:spcBef>
                <a:spcPts val="0"/>
              </a:spcBef>
              <a:spcAft>
                <a:spcPts val="0"/>
              </a:spcAft>
              <a:buSzPts val="1300"/>
              <a:buChar char="●"/>
            </a:pPr>
            <a:r>
              <a:rPr lang="en-GB"/>
              <a:t>Keys (properties)</a:t>
            </a:r>
            <a:endParaRPr/>
          </a:p>
          <a:p>
            <a:pPr indent="0" lvl="0" marL="914400" rtl="0" algn="l">
              <a:lnSpc>
                <a:spcPct val="115000"/>
              </a:lnSpc>
              <a:spcBef>
                <a:spcPts val="0"/>
              </a:spcBef>
              <a:spcAft>
                <a:spcPts val="0"/>
              </a:spcAft>
              <a:buNone/>
            </a:pPr>
            <a:r>
              <a:rPr b="1" lang="en-GB" sz="1050">
                <a:solidFill>
                  <a:srgbClr val="7D9029"/>
                </a:solidFill>
                <a:latin typeface="Courier New"/>
                <a:ea typeface="Courier New"/>
                <a:cs typeface="Courier New"/>
                <a:sym typeface="Courier New"/>
              </a:rPr>
              <a:t>Name </a:t>
            </a:r>
            <a:r>
              <a:rPr b="1" lang="en-GB" sz="1050">
                <a:solidFill>
                  <a:srgbClr val="666666"/>
                </a:solidFill>
                <a:latin typeface="Courier New"/>
                <a:ea typeface="Courier New"/>
                <a:cs typeface="Courier New"/>
                <a:sym typeface="Courier New"/>
              </a:rPr>
              <a:t>= </a:t>
            </a:r>
            <a:r>
              <a:rPr b="1" lang="en-GB" sz="1050">
                <a:solidFill>
                  <a:srgbClr val="BA2121"/>
                </a:solidFill>
                <a:latin typeface="Courier New"/>
                <a:ea typeface="Courier New"/>
                <a:cs typeface="Courier New"/>
                <a:sym typeface="Courier New"/>
              </a:rPr>
              <a:t>value</a:t>
            </a:r>
            <a:endParaRPr b="1" sz="1050">
              <a:solidFill>
                <a:srgbClr val="BA2121"/>
              </a:solidFill>
              <a:latin typeface="Courier New"/>
              <a:ea typeface="Courier New"/>
              <a:cs typeface="Courier New"/>
              <a:sym typeface="Courier New"/>
            </a:endParaRPr>
          </a:p>
          <a:p>
            <a:pPr indent="-311150" lvl="0" marL="457200" rtl="0" algn="l">
              <a:lnSpc>
                <a:spcPct val="115000"/>
              </a:lnSpc>
              <a:spcBef>
                <a:spcPts val="0"/>
              </a:spcBef>
              <a:spcAft>
                <a:spcPts val="0"/>
              </a:spcAft>
              <a:buSzPts val="1300"/>
              <a:buChar char="●"/>
            </a:pPr>
            <a:r>
              <a:rPr lang="en-GB"/>
              <a:t>Sections</a:t>
            </a:r>
            <a:endParaRPr/>
          </a:p>
          <a:p>
            <a:pPr indent="0" lvl="0" marL="914400" rtl="0" algn="l">
              <a:lnSpc>
                <a:spcPct val="115000"/>
              </a:lnSpc>
              <a:spcBef>
                <a:spcPts val="0"/>
              </a:spcBef>
              <a:spcAft>
                <a:spcPts val="0"/>
              </a:spcAft>
              <a:buNone/>
            </a:pPr>
            <a:r>
              <a:rPr b="1" lang="en-GB" sz="1050">
                <a:solidFill>
                  <a:srgbClr val="008000"/>
                </a:solidFill>
                <a:latin typeface="Courier New"/>
                <a:ea typeface="Courier New"/>
                <a:cs typeface="Courier New"/>
                <a:sym typeface="Courier New"/>
              </a:rPr>
              <a:t>[section]</a:t>
            </a:r>
            <a:endParaRPr sz="1050">
              <a:solidFill>
                <a:srgbClr val="000000"/>
              </a:solidFill>
              <a:latin typeface="Courier New"/>
              <a:ea typeface="Courier New"/>
              <a:cs typeface="Courier New"/>
              <a:sym typeface="Courier New"/>
            </a:endParaRPr>
          </a:p>
          <a:p>
            <a:pPr indent="0" lvl="0" marL="914400" rtl="0" algn="l">
              <a:lnSpc>
                <a:spcPct val="115000"/>
              </a:lnSpc>
              <a:spcBef>
                <a:spcPts val="0"/>
              </a:spcBef>
              <a:spcAft>
                <a:spcPts val="0"/>
              </a:spcAft>
              <a:buNone/>
            </a:pPr>
            <a:r>
              <a:rPr b="1" lang="en-GB" sz="1050">
                <a:solidFill>
                  <a:srgbClr val="7D9029"/>
                </a:solidFill>
                <a:latin typeface="Courier New"/>
                <a:ea typeface="Courier New"/>
                <a:cs typeface="Courier New"/>
                <a:sym typeface="Courier New"/>
              </a:rPr>
              <a:t>a</a:t>
            </a:r>
            <a:r>
              <a:rPr b="1" lang="en-GB" sz="1050">
                <a:solidFill>
                  <a:srgbClr val="666666"/>
                </a:solidFill>
                <a:latin typeface="Courier New"/>
                <a:ea typeface="Courier New"/>
                <a:cs typeface="Courier New"/>
                <a:sym typeface="Courier New"/>
              </a:rPr>
              <a:t>=</a:t>
            </a:r>
            <a:r>
              <a:rPr b="1" lang="en-GB" sz="1050">
                <a:solidFill>
                  <a:srgbClr val="BA2121"/>
                </a:solidFill>
                <a:latin typeface="Courier New"/>
                <a:ea typeface="Courier New"/>
                <a:cs typeface="Courier New"/>
                <a:sym typeface="Courier New"/>
              </a:rPr>
              <a:t>a</a:t>
            </a:r>
            <a:endParaRPr b="1" sz="1050">
              <a:solidFill>
                <a:srgbClr val="000000"/>
              </a:solidFill>
              <a:latin typeface="Courier New"/>
              <a:ea typeface="Courier New"/>
              <a:cs typeface="Courier New"/>
              <a:sym typeface="Courier New"/>
            </a:endParaRPr>
          </a:p>
          <a:p>
            <a:pPr indent="0" lvl="0" marL="914400" marR="139700" rtl="0" algn="l">
              <a:lnSpc>
                <a:spcPct val="130000"/>
              </a:lnSpc>
              <a:spcBef>
                <a:spcPts val="0"/>
              </a:spcBef>
              <a:spcAft>
                <a:spcPts val="0"/>
              </a:spcAft>
              <a:buNone/>
            </a:pPr>
            <a:r>
              <a:rPr b="1" lang="en-GB" sz="1050">
                <a:solidFill>
                  <a:srgbClr val="7D9029"/>
                </a:solidFill>
                <a:latin typeface="Courier New"/>
                <a:ea typeface="Courier New"/>
                <a:cs typeface="Courier New"/>
                <a:sym typeface="Courier New"/>
              </a:rPr>
              <a:t>b</a:t>
            </a:r>
            <a:r>
              <a:rPr b="1" lang="en-GB" sz="1050">
                <a:solidFill>
                  <a:srgbClr val="666666"/>
                </a:solidFill>
                <a:latin typeface="Courier New"/>
                <a:ea typeface="Courier New"/>
                <a:cs typeface="Courier New"/>
                <a:sym typeface="Courier New"/>
              </a:rPr>
              <a:t>=</a:t>
            </a:r>
            <a:r>
              <a:rPr b="1" lang="en-GB" sz="1050">
                <a:solidFill>
                  <a:srgbClr val="BA2121"/>
                </a:solidFill>
                <a:latin typeface="Courier New"/>
                <a:ea typeface="Courier New"/>
                <a:cs typeface="Courier New"/>
                <a:sym typeface="Courier New"/>
              </a:rPr>
              <a:t>b</a:t>
            </a:r>
            <a:endParaRPr b="1" sz="1050">
              <a:solidFill>
                <a:srgbClr val="BA212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grpSp>
        <p:nvGrpSpPr>
          <p:cNvPr id="543" name="Google Shape;543;p41"/>
          <p:cNvGrpSpPr/>
          <p:nvPr/>
        </p:nvGrpSpPr>
        <p:grpSpPr>
          <a:xfrm>
            <a:off x="4202074" y="2212030"/>
            <a:ext cx="3694724" cy="2931472"/>
            <a:chOff x="3553042" y="1657806"/>
            <a:chExt cx="3461100" cy="2671532"/>
          </a:xfrm>
        </p:grpSpPr>
        <p:sp>
          <p:nvSpPr>
            <p:cNvPr id="544" name="Google Shape;544;p4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pic>
        <p:nvPicPr>
          <p:cNvPr id="552" name="Google Shape;552;p41"/>
          <p:cNvPicPr preferRelativeResize="0"/>
          <p:nvPr/>
        </p:nvPicPr>
        <p:blipFill>
          <a:blip r:embed="rId3">
            <a:alphaModFix/>
          </a:blip>
          <a:stretch>
            <a:fillRect/>
          </a:stretch>
        </p:blipFill>
        <p:spPr>
          <a:xfrm>
            <a:off x="4325336" y="2362897"/>
            <a:ext cx="3448684" cy="1931915"/>
          </a:xfrm>
          <a:prstGeom prst="rect">
            <a:avLst/>
          </a:prstGeom>
          <a:noFill/>
          <a:ln cap="flat" cmpd="sng" w="19050">
            <a:solidFill>
              <a:schemeClr val="accent5"/>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cycle stages</a:t>
            </a:r>
            <a:endParaRPr/>
          </a:p>
        </p:txBody>
      </p:sp>
      <p:sp>
        <p:nvSpPr>
          <p:cNvPr id="558" name="Google Shape;558;p42"/>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Prototyping</a:t>
            </a:r>
            <a:endParaRPr/>
          </a:p>
        </p:txBody>
      </p:sp>
      <p:sp>
        <p:nvSpPr>
          <p:cNvPr id="559" name="Google Shape;559;p42"/>
          <p:cNvSpPr txBox="1"/>
          <p:nvPr/>
        </p:nvSpPr>
        <p:spPr>
          <a:xfrm>
            <a:off x="863225" y="2217600"/>
            <a:ext cx="1941000" cy="837000"/>
          </a:xfrm>
          <a:prstGeom prst="rect">
            <a:avLst/>
          </a:prstGeom>
          <a:noFill/>
          <a:ln>
            <a:noFill/>
          </a:ln>
        </p:spPr>
        <p:txBody>
          <a:bodyPr anchorCtr="0" anchor="ctr" bIns="91425" lIns="91425" spcFirstLastPara="1" rIns="91425" wrap="square" tIns="91425">
            <a:normAutofit/>
          </a:bodyPr>
          <a:lstStyle/>
          <a:p>
            <a:pPr indent="0" lvl="0" marL="0" rtl="0" algn="just">
              <a:lnSpc>
                <a:spcPct val="115000"/>
              </a:lnSpc>
              <a:spcBef>
                <a:spcPts val="0"/>
              </a:spcBef>
              <a:spcAft>
                <a:spcPts val="1600"/>
              </a:spcAft>
              <a:buNone/>
            </a:pPr>
            <a:r>
              <a:rPr lang="en-GB" sz="1000">
                <a:solidFill>
                  <a:srgbClr val="D9D9D9"/>
                </a:solidFill>
                <a:latin typeface="Lato"/>
                <a:ea typeface="Lato"/>
                <a:cs typeface="Lato"/>
                <a:sym typeface="Lato"/>
              </a:rPr>
              <a:t>Obtaining skeleton program.</a:t>
            </a:r>
            <a:endParaRPr sz="1000">
              <a:solidFill>
                <a:srgbClr val="D9D9D9"/>
              </a:solidFill>
              <a:latin typeface="Lato"/>
              <a:ea typeface="Lato"/>
              <a:cs typeface="Lato"/>
              <a:sym typeface="Lato"/>
            </a:endParaRPr>
          </a:p>
        </p:txBody>
      </p:sp>
      <p:sp>
        <p:nvSpPr>
          <p:cNvPr id="560" name="Google Shape;560;p42"/>
          <p:cNvSpPr txBox="1"/>
          <p:nvPr/>
        </p:nvSpPr>
        <p:spPr>
          <a:xfrm>
            <a:off x="812750" y="3320125"/>
            <a:ext cx="2509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Chatbot</a:t>
            </a:r>
            <a:r>
              <a:rPr lang="en-GB" sz="1600">
                <a:solidFill>
                  <a:srgbClr val="FFFFFF"/>
                </a:solidFill>
                <a:latin typeface="Montserrat"/>
                <a:ea typeface="Montserrat"/>
                <a:cs typeface="Montserrat"/>
                <a:sym typeface="Montserrat"/>
              </a:rPr>
              <a:t> small talks</a:t>
            </a:r>
            <a:endParaRPr/>
          </a:p>
        </p:txBody>
      </p:sp>
      <p:sp>
        <p:nvSpPr>
          <p:cNvPr id="561" name="Google Shape;561;p42"/>
          <p:cNvSpPr txBox="1"/>
          <p:nvPr/>
        </p:nvSpPr>
        <p:spPr>
          <a:xfrm>
            <a:off x="863225" y="3619850"/>
            <a:ext cx="2418300" cy="83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GB" sz="900">
                <a:solidFill>
                  <a:schemeClr val="dk2"/>
                </a:solidFill>
                <a:latin typeface="Lato"/>
                <a:ea typeface="Lato"/>
                <a:cs typeface="Lato"/>
                <a:sym typeface="Lato"/>
              </a:rPr>
              <a:t>Implemented chatbot_is_smalltalk() and chatbot_do_smalltalk() so that chatbot understands small talks.</a:t>
            </a:r>
            <a:endParaRPr sz="900">
              <a:solidFill>
                <a:schemeClr val="dk2"/>
              </a:solidFill>
              <a:latin typeface="Lato"/>
              <a:ea typeface="Lato"/>
              <a:cs typeface="Lato"/>
              <a:sym typeface="Lato"/>
            </a:endParaRPr>
          </a:p>
        </p:txBody>
      </p:sp>
      <p:sp>
        <p:nvSpPr>
          <p:cNvPr id="562" name="Google Shape;562;p42"/>
          <p:cNvSpPr txBox="1"/>
          <p:nvPr/>
        </p:nvSpPr>
        <p:spPr>
          <a:xfrm>
            <a:off x="6355325" y="1860575"/>
            <a:ext cx="2611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Questions &amp; Answers</a:t>
            </a:r>
            <a:endParaRPr/>
          </a:p>
        </p:txBody>
      </p:sp>
      <p:sp>
        <p:nvSpPr>
          <p:cNvPr id="563" name="Google Shape;563;p42"/>
          <p:cNvSpPr txBox="1"/>
          <p:nvPr/>
        </p:nvSpPr>
        <p:spPr>
          <a:xfrm>
            <a:off x="6355325" y="2304575"/>
            <a:ext cx="2223900" cy="94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lang="en-GB" sz="1000">
                <a:solidFill>
                  <a:srgbClr val="D9D9D9"/>
                </a:solidFill>
                <a:latin typeface="Lato"/>
                <a:ea typeface="Lato"/>
                <a:cs typeface="Lato"/>
                <a:sym typeface="Lato"/>
              </a:rPr>
              <a:t>If intent is a question, check for answers in the knowledge using knowledge_get and return </a:t>
            </a:r>
            <a:r>
              <a:rPr lang="en-GB" sz="1000">
                <a:solidFill>
                  <a:srgbClr val="D9D9D9"/>
                </a:solidFill>
                <a:latin typeface="Lato"/>
                <a:ea typeface="Lato"/>
                <a:cs typeface="Lato"/>
                <a:sym typeface="Lato"/>
              </a:rPr>
              <a:t>response or ask for answers.</a:t>
            </a:r>
            <a:endParaRPr sz="1000" u="sng">
              <a:solidFill>
                <a:srgbClr val="D9D9D9"/>
              </a:solidFill>
              <a:latin typeface="Lato"/>
              <a:ea typeface="Lato"/>
              <a:cs typeface="Lato"/>
              <a:sym typeface="Lato"/>
            </a:endParaRPr>
          </a:p>
        </p:txBody>
      </p:sp>
      <p:sp>
        <p:nvSpPr>
          <p:cNvPr id="564" name="Google Shape;564;p42"/>
          <p:cNvSpPr txBox="1"/>
          <p:nvPr/>
        </p:nvSpPr>
        <p:spPr>
          <a:xfrm>
            <a:off x="6355325" y="3320125"/>
            <a:ext cx="23247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Additional functions &amp; Error handling</a:t>
            </a:r>
            <a:endParaRPr sz="1100"/>
          </a:p>
        </p:txBody>
      </p:sp>
      <p:sp>
        <p:nvSpPr>
          <p:cNvPr id="565" name="Google Shape;565;p42"/>
          <p:cNvSpPr txBox="1"/>
          <p:nvPr/>
        </p:nvSpPr>
        <p:spPr>
          <a:xfrm>
            <a:off x="6355324" y="3763375"/>
            <a:ext cx="21846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Chatbot does reset, saving and loading of files along with error handling of user inputs.</a:t>
            </a:r>
            <a:endParaRPr sz="1000">
              <a:solidFill>
                <a:srgbClr val="D9D9D9"/>
              </a:solidFill>
              <a:latin typeface="Lato"/>
              <a:ea typeface="Lato"/>
              <a:cs typeface="Lato"/>
              <a:sym typeface="Lato"/>
            </a:endParaRPr>
          </a:p>
        </p:txBody>
      </p:sp>
      <p:cxnSp>
        <p:nvCxnSpPr>
          <p:cNvPr id="566" name="Google Shape;566;p42"/>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567" name="Google Shape;567;p42"/>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568" name="Google Shape;568;p42"/>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569" name="Google Shape;569;p42"/>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570" name="Google Shape;570;p42"/>
          <p:cNvSpPr/>
          <p:nvPr/>
        </p:nvSpPr>
        <p:spPr>
          <a:xfrm>
            <a:off x="3171573" y="1660783"/>
            <a:ext cx="2787300" cy="2787300"/>
          </a:xfrm>
          <a:prstGeom prst="pie">
            <a:avLst>
              <a:gd fmla="val 10795717" name="adj1"/>
              <a:gd fmla="val 16201261" name="adj2"/>
            </a:avLst>
          </a:prstGeom>
          <a:solidFill>
            <a:srgbClr val="9BC5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42"/>
          <p:cNvGrpSpPr/>
          <p:nvPr/>
        </p:nvGrpSpPr>
        <p:grpSpPr>
          <a:xfrm>
            <a:off x="3078687" y="2700858"/>
            <a:ext cx="737729" cy="737729"/>
            <a:chOff x="2920647" y="2157958"/>
            <a:chExt cx="827700" cy="827700"/>
          </a:xfrm>
        </p:grpSpPr>
        <p:sp>
          <p:nvSpPr>
            <p:cNvPr id="575" name="Google Shape;575;p42"/>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42"/>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578" name="Google Shape;578;p42"/>
          <p:cNvGrpSpPr/>
          <p:nvPr/>
        </p:nvGrpSpPr>
        <p:grpSpPr>
          <a:xfrm rot="-5400000">
            <a:off x="4225338" y="3802929"/>
            <a:ext cx="737729" cy="737729"/>
            <a:chOff x="2920647" y="2157958"/>
            <a:chExt cx="827700" cy="827700"/>
          </a:xfrm>
        </p:grpSpPr>
        <p:sp>
          <p:nvSpPr>
            <p:cNvPr id="579" name="Google Shape;579;p42"/>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42"/>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582" name="Google Shape;582;p42"/>
          <p:cNvGrpSpPr/>
          <p:nvPr/>
        </p:nvGrpSpPr>
        <p:grpSpPr>
          <a:xfrm>
            <a:off x="5313093" y="2700655"/>
            <a:ext cx="737804" cy="737804"/>
            <a:chOff x="5428888" y="2158023"/>
            <a:chExt cx="828900" cy="828900"/>
          </a:xfrm>
        </p:grpSpPr>
        <p:sp>
          <p:nvSpPr>
            <p:cNvPr id="583" name="Google Shape;583;p42"/>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2"/>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42"/>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586" name="Google Shape;586;p42"/>
          <p:cNvGrpSpPr/>
          <p:nvPr/>
        </p:nvGrpSpPr>
        <p:grpSpPr>
          <a:xfrm rot="5400000">
            <a:off x="4193370" y="1569752"/>
            <a:ext cx="737729" cy="737729"/>
            <a:chOff x="2920647" y="2157958"/>
            <a:chExt cx="827700" cy="827700"/>
          </a:xfrm>
        </p:grpSpPr>
        <p:sp>
          <p:nvSpPr>
            <p:cNvPr id="587" name="Google Shape;587;p42"/>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42"/>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590" name="Google Shape;590;p42"/>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3"/>
          <p:cNvSpPr txBox="1"/>
          <p:nvPr>
            <p:ph type="title"/>
          </p:nvPr>
        </p:nvSpPr>
        <p:spPr>
          <a:xfrm>
            <a:off x="2905350" y="1310125"/>
            <a:ext cx="3333300" cy="741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4000"/>
              <a:t>DEMO</a:t>
            </a:r>
            <a:endParaRPr b="1" sz="4000"/>
          </a:p>
        </p:txBody>
      </p:sp>
      <p:sp>
        <p:nvSpPr>
          <p:cNvPr id="596" name="Google Shape;596;p43"/>
          <p:cNvSpPr txBox="1"/>
          <p:nvPr/>
        </p:nvSpPr>
        <p:spPr>
          <a:xfrm>
            <a:off x="2416500" y="2171550"/>
            <a:ext cx="4311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000">
                <a:solidFill>
                  <a:schemeClr val="lt2"/>
                </a:solidFill>
                <a:latin typeface="Oswald"/>
                <a:ea typeface="Oswald"/>
                <a:cs typeface="Oswald"/>
                <a:sym typeface="Oswald"/>
              </a:rPr>
              <a:t>Chatbot: Jarvis</a:t>
            </a:r>
            <a:endParaRPr sz="4000">
              <a:solidFill>
                <a:schemeClr val="lt1"/>
              </a:solidFill>
              <a:latin typeface="Montserrat"/>
              <a:ea typeface="Montserrat"/>
              <a:cs typeface="Montserrat"/>
              <a:sym typeface="Montserrat"/>
            </a:endParaRPr>
          </a:p>
        </p:txBody>
      </p:sp>
      <p:sp>
        <p:nvSpPr>
          <p:cNvPr id="597" name="Google Shape;597;p43"/>
          <p:cNvSpPr txBox="1"/>
          <p:nvPr/>
        </p:nvSpPr>
        <p:spPr>
          <a:xfrm>
            <a:off x="1733250" y="3653225"/>
            <a:ext cx="56775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50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4"/>
          <p:cNvSpPr txBox="1"/>
          <p:nvPr>
            <p:ph type="title"/>
          </p:nvPr>
        </p:nvSpPr>
        <p:spPr>
          <a:xfrm>
            <a:off x="809850" y="1817975"/>
            <a:ext cx="7524300" cy="15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6500"/>
              <a:t>Thank you!</a:t>
            </a:r>
            <a:endParaRPr sz="6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5"/>
          <p:cNvSpPr txBox="1"/>
          <p:nvPr/>
        </p:nvSpPr>
        <p:spPr>
          <a:xfrm>
            <a:off x="4731125" y="316550"/>
            <a:ext cx="46476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Lato"/>
                <a:ea typeface="Lato"/>
                <a:cs typeface="Lato"/>
                <a:sym typeface="Lato"/>
              </a:rPr>
              <a:t>program start </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&gt; ask smalltalk (time or two options) 		← smalltalk done</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&gt; ask a question </a:t>
            </a:r>
            <a:r>
              <a:rPr lang="en-GB" sz="1100">
                <a:solidFill>
                  <a:schemeClr val="lt1"/>
                </a:solidFill>
                <a:latin typeface="Lato"/>
                <a:ea typeface="Lato"/>
                <a:cs typeface="Lato"/>
                <a:sym typeface="Lato"/>
              </a:rPr>
              <a:t> (what is SIT?)			← question done</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&gt; give response				← knowledge_get done</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&gt; ask same question (what is SIT?)	</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&gt; ask another question  (where  is SIT?)</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&gt; give response</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&gt; update question answer (where is SIT?) 	← update done</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&gt; save &lt;filename&gt;				← save done</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pic>
        <p:nvPicPr>
          <p:cNvPr id="608" name="Google Shape;608;p45"/>
          <p:cNvPicPr preferRelativeResize="0"/>
          <p:nvPr/>
        </p:nvPicPr>
        <p:blipFill>
          <a:blip r:embed="rId3">
            <a:alphaModFix/>
          </a:blip>
          <a:stretch>
            <a:fillRect/>
          </a:stretch>
        </p:blipFill>
        <p:spPr>
          <a:xfrm>
            <a:off x="134775" y="438600"/>
            <a:ext cx="4596350" cy="3638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endParaRPr/>
          </a:p>
        </p:txBody>
      </p:sp>
      <p:sp>
        <p:nvSpPr>
          <p:cNvPr id="247" name="Google Shape;247;p19"/>
          <p:cNvSpPr txBox="1"/>
          <p:nvPr>
            <p:ph idx="1" type="body"/>
          </p:nvPr>
        </p:nvSpPr>
        <p:spPr>
          <a:xfrm>
            <a:off x="1297500" y="1307850"/>
            <a:ext cx="7038900" cy="339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500"/>
              <a:t>The aim of this project is to implement a simple chatbot that can respond to simple queries made up of a single question word (called the intent) and an object (called the entity). </a:t>
            </a:r>
            <a:endParaRPr sz="1500"/>
          </a:p>
          <a:p>
            <a:pPr indent="0" lvl="0" marL="0" rtl="0" algn="just">
              <a:spcBef>
                <a:spcPts val="1600"/>
              </a:spcBef>
              <a:spcAft>
                <a:spcPts val="0"/>
              </a:spcAft>
              <a:buNone/>
            </a:pPr>
            <a:r>
              <a:rPr lang="en-GB" sz="1500"/>
              <a:t>The chatbot will be able to answer questions such as </a:t>
            </a:r>
            <a:endParaRPr sz="1500"/>
          </a:p>
          <a:p>
            <a:pPr indent="-323850" lvl="0" marL="457200" rtl="0" algn="just">
              <a:spcBef>
                <a:spcPts val="1600"/>
              </a:spcBef>
              <a:spcAft>
                <a:spcPts val="0"/>
              </a:spcAft>
              <a:buSzPts val="1500"/>
              <a:buChar char="-"/>
            </a:pPr>
            <a:r>
              <a:rPr lang="en-GB" sz="1500"/>
              <a:t>“Where is the printer?”</a:t>
            </a:r>
            <a:endParaRPr sz="1500"/>
          </a:p>
          <a:p>
            <a:pPr indent="-323850" lvl="0" marL="457200" rtl="0" algn="just">
              <a:spcBef>
                <a:spcPts val="0"/>
              </a:spcBef>
              <a:spcAft>
                <a:spcPts val="0"/>
              </a:spcAft>
              <a:buSzPts val="1500"/>
              <a:buChar char="-"/>
            </a:pPr>
            <a:r>
              <a:rPr lang="en-GB" sz="1500"/>
              <a:t>“What is C?” </a:t>
            </a:r>
            <a:endParaRPr sz="1500"/>
          </a:p>
          <a:p>
            <a:pPr indent="0" lvl="0" marL="0" rtl="0" algn="just">
              <a:spcBef>
                <a:spcPts val="1600"/>
              </a:spcBef>
              <a:spcAft>
                <a:spcPts val="0"/>
              </a:spcAft>
              <a:buNone/>
            </a:pPr>
            <a:r>
              <a:rPr lang="en-GB" sz="1500"/>
              <a:t>by identifying the intent (where or what) and entity (printer or C) then looking up the answer corresponding to this pair in a simple database.</a:t>
            </a:r>
            <a:endParaRPr sz="1500"/>
          </a:p>
          <a:p>
            <a:pPr indent="0" lvl="0" marL="0" rtl="0" algn="just">
              <a:spcBef>
                <a:spcPts val="1600"/>
              </a:spcBef>
              <a:spcAft>
                <a:spcPts val="16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Overall structure of system</a:t>
            </a:r>
            <a:endParaRPr/>
          </a:p>
        </p:txBody>
      </p:sp>
      <p:pic>
        <p:nvPicPr>
          <p:cNvPr id="253" name="Google Shape;253;p20"/>
          <p:cNvPicPr preferRelativeResize="0"/>
          <p:nvPr/>
        </p:nvPicPr>
        <p:blipFill>
          <a:blip r:embed="rId3">
            <a:alphaModFix/>
          </a:blip>
          <a:stretch>
            <a:fillRect/>
          </a:stretch>
        </p:blipFill>
        <p:spPr>
          <a:xfrm>
            <a:off x="2060699" y="1061200"/>
            <a:ext cx="5022600" cy="3829301"/>
          </a:xfrm>
          <a:prstGeom prst="rect">
            <a:avLst/>
          </a:prstGeom>
          <a:noFill/>
          <a:ln>
            <a:noFill/>
          </a:ln>
        </p:spPr>
      </p:pic>
      <p:sp>
        <p:nvSpPr>
          <p:cNvPr id="254" name="Google Shape;254;p20"/>
          <p:cNvSpPr txBox="1"/>
          <p:nvPr/>
        </p:nvSpPr>
        <p:spPr>
          <a:xfrm>
            <a:off x="2831200" y="2387100"/>
            <a:ext cx="72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accent1"/>
                </a:solidFill>
                <a:latin typeface="Lato"/>
                <a:ea typeface="Lato"/>
                <a:cs typeface="Lato"/>
                <a:sym typeface="Lato"/>
              </a:rPr>
              <a:t>START</a:t>
            </a:r>
            <a:endParaRPr sz="12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Implemented System Functions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Chatbot Default Functions</a:t>
            </a:r>
            <a:endParaRPr/>
          </a:p>
        </p:txBody>
      </p:sp>
      <p:sp>
        <p:nvSpPr>
          <p:cNvPr id="265" name="Google Shape;265;p22"/>
          <p:cNvSpPr txBox="1"/>
          <p:nvPr>
            <p:ph idx="1" type="body"/>
          </p:nvPr>
        </p:nvSpPr>
        <p:spPr>
          <a:xfrm>
            <a:off x="1395600" y="839500"/>
            <a:ext cx="7038900" cy="847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500"/>
              <a:t>The table below describes the intents and entities that must be understood by the chatbot.</a:t>
            </a:r>
            <a:endParaRPr sz="1500"/>
          </a:p>
          <a:p>
            <a:pPr indent="0" lvl="0" marL="0" rtl="0" algn="just">
              <a:lnSpc>
                <a:spcPct val="150000"/>
              </a:lnSpc>
              <a:spcBef>
                <a:spcPts val="1600"/>
              </a:spcBef>
              <a:spcAft>
                <a:spcPts val="0"/>
              </a:spcAft>
              <a:buNone/>
            </a:pPr>
            <a:r>
              <a:t/>
            </a:r>
            <a:endParaRPr sz="1500"/>
          </a:p>
          <a:p>
            <a:pPr indent="0" lvl="0" marL="0" rtl="0" algn="just">
              <a:lnSpc>
                <a:spcPct val="150000"/>
              </a:lnSpc>
              <a:spcBef>
                <a:spcPts val="1600"/>
              </a:spcBef>
              <a:spcAft>
                <a:spcPts val="1600"/>
              </a:spcAft>
              <a:buNone/>
            </a:pPr>
            <a:r>
              <a:t/>
            </a:r>
            <a:endParaRPr sz="1500"/>
          </a:p>
        </p:txBody>
      </p:sp>
      <p:graphicFrame>
        <p:nvGraphicFramePr>
          <p:cNvPr id="266" name="Google Shape;266;p22"/>
          <p:cNvGraphicFramePr/>
          <p:nvPr/>
        </p:nvGraphicFramePr>
        <p:xfrm>
          <a:off x="1901700" y="1628035"/>
          <a:ext cx="3000000" cy="3000000"/>
        </p:xfrm>
        <a:graphic>
          <a:graphicData uri="http://schemas.openxmlformats.org/drawingml/2006/table">
            <a:tbl>
              <a:tblPr>
                <a:noFill/>
                <a:tableStyleId>{977AA7E5-8864-44A0-9F4B-DFC310BE3120}</a:tableStyleId>
              </a:tblPr>
              <a:tblGrid>
                <a:gridCol w="2008900"/>
                <a:gridCol w="2008900"/>
                <a:gridCol w="2008900"/>
              </a:tblGrid>
              <a:tr h="334200">
                <a:tc>
                  <a:txBody>
                    <a:bodyPr/>
                    <a:lstStyle/>
                    <a:p>
                      <a:pPr indent="0" lvl="0" marL="0" rtl="0" algn="ctr">
                        <a:spcBef>
                          <a:spcPts val="0"/>
                        </a:spcBef>
                        <a:spcAft>
                          <a:spcPts val="0"/>
                        </a:spcAft>
                        <a:buNone/>
                      </a:pPr>
                      <a:r>
                        <a:rPr b="1" lang="en-GB" sz="1000" u="sng">
                          <a:solidFill>
                            <a:schemeClr val="lt1"/>
                          </a:solidFill>
                        </a:rPr>
                        <a:t>Instructions</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000" u="sng">
                          <a:solidFill>
                            <a:schemeClr val="lt1"/>
                          </a:solidFill>
                        </a:rPr>
                        <a:t>Entity</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000" u="sng">
                          <a:solidFill>
                            <a:schemeClr val="lt1"/>
                          </a:solidFill>
                        </a:rPr>
                        <a:t>Description</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9025">
                <a:tc>
                  <a:txBody>
                    <a:bodyPr/>
                    <a:lstStyle/>
                    <a:p>
                      <a:pPr indent="0" lvl="0" marL="0" rtl="0" algn="ctr">
                        <a:spcBef>
                          <a:spcPts val="0"/>
                        </a:spcBef>
                        <a:spcAft>
                          <a:spcPts val="0"/>
                        </a:spcAft>
                        <a:buNone/>
                      </a:pPr>
                      <a:r>
                        <a:rPr lang="en-GB" sz="900">
                          <a:solidFill>
                            <a:schemeClr val="lt1"/>
                          </a:solidFill>
                        </a:rPr>
                        <a:t>RESET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Reset the chatbot to its initial state.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5750">
                <a:tc>
                  <a:txBody>
                    <a:bodyPr/>
                    <a:lstStyle/>
                    <a:p>
                      <a:pPr indent="0" lvl="0" marL="0" rtl="0" algn="ctr">
                        <a:spcBef>
                          <a:spcPts val="0"/>
                        </a:spcBef>
                        <a:spcAft>
                          <a:spcPts val="0"/>
                        </a:spcAft>
                        <a:buNone/>
                      </a:pPr>
                      <a:r>
                        <a:rPr lang="en-GB" sz="900">
                          <a:solidFill>
                            <a:schemeClr val="lt1"/>
                          </a:solidFill>
                        </a:rPr>
                        <a:t>LOAD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filename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Load entities and responses from filename.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5750">
                <a:tc>
                  <a:txBody>
                    <a:bodyPr/>
                    <a:lstStyle/>
                    <a:p>
                      <a:pPr indent="0" lvl="0" marL="0" rtl="0" algn="ctr">
                        <a:spcBef>
                          <a:spcPts val="0"/>
                        </a:spcBef>
                        <a:spcAft>
                          <a:spcPts val="0"/>
                        </a:spcAft>
                        <a:buNone/>
                      </a:pPr>
                      <a:r>
                        <a:rPr lang="en-GB" sz="900">
                          <a:solidFill>
                            <a:schemeClr val="lt1"/>
                          </a:solidFill>
                        </a:rPr>
                        <a:t>SAVE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filename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Save the known entities and responses to filename.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9025">
                <a:tc>
                  <a:txBody>
                    <a:bodyPr/>
                    <a:lstStyle/>
                    <a:p>
                      <a:pPr indent="0" lvl="0" marL="0" rtl="0" algn="ctr">
                        <a:spcBef>
                          <a:spcPts val="0"/>
                        </a:spcBef>
                        <a:spcAft>
                          <a:spcPts val="0"/>
                        </a:spcAft>
                        <a:buNone/>
                      </a:pPr>
                      <a:r>
                        <a:rPr lang="en-GB" sz="900">
                          <a:solidFill>
                            <a:schemeClr val="lt1"/>
                          </a:solidFill>
                        </a:rPr>
                        <a:t>EXIT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Exit the program.</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34200">
                <a:tc>
                  <a:txBody>
                    <a:bodyPr/>
                    <a:lstStyle/>
                    <a:p>
                      <a:pPr indent="0" lvl="0" marL="0" rtl="0" algn="ctr">
                        <a:spcBef>
                          <a:spcPts val="0"/>
                        </a:spcBef>
                        <a:spcAft>
                          <a:spcPts val="0"/>
                        </a:spcAft>
                        <a:buNone/>
                      </a:pPr>
                      <a:r>
                        <a:rPr b="1" lang="en-GB" sz="1000" u="sng">
                          <a:solidFill>
                            <a:schemeClr val="lt1"/>
                          </a:solidFill>
                        </a:rPr>
                        <a:t>Questions</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000" u="sng">
                          <a:solidFill>
                            <a:schemeClr val="lt1"/>
                          </a:solidFill>
                        </a:rPr>
                        <a:t>Entity</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000" u="sng">
                          <a:solidFill>
                            <a:schemeClr val="lt1"/>
                          </a:solidFill>
                        </a:rPr>
                        <a:t>Description</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9025">
                <a:tc>
                  <a:txBody>
                    <a:bodyPr/>
                    <a:lstStyle/>
                    <a:p>
                      <a:pPr indent="0" lvl="0" marL="0" rtl="0" algn="ctr">
                        <a:spcBef>
                          <a:spcPts val="0"/>
                        </a:spcBef>
                        <a:spcAft>
                          <a:spcPts val="0"/>
                        </a:spcAft>
                        <a:buNone/>
                      </a:pPr>
                      <a:r>
                        <a:rPr lang="en-GB" sz="900">
                          <a:solidFill>
                            <a:schemeClr val="lt1"/>
                          </a:solidFill>
                        </a:rPr>
                        <a:t>WHERE [IS]</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any noun phrase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Give the location of the entity.</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9025">
                <a:tc>
                  <a:txBody>
                    <a:bodyPr/>
                    <a:lstStyle/>
                    <a:p>
                      <a:pPr indent="0" lvl="0" marL="0" rtl="0" algn="ctr">
                        <a:spcBef>
                          <a:spcPts val="0"/>
                        </a:spcBef>
                        <a:spcAft>
                          <a:spcPts val="0"/>
                        </a:spcAft>
                        <a:buNone/>
                      </a:pPr>
                      <a:r>
                        <a:rPr lang="en-GB" sz="900">
                          <a:solidFill>
                            <a:schemeClr val="lt1"/>
                          </a:solidFill>
                        </a:rPr>
                        <a:t>WHAT [IS]</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any noun phrase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Give a definition of the term.</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9675">
                <a:tc>
                  <a:txBody>
                    <a:bodyPr/>
                    <a:lstStyle/>
                    <a:p>
                      <a:pPr indent="0" lvl="0" marL="0" rtl="0" algn="ctr">
                        <a:spcBef>
                          <a:spcPts val="0"/>
                        </a:spcBef>
                        <a:spcAft>
                          <a:spcPts val="0"/>
                        </a:spcAft>
                        <a:buNone/>
                      </a:pPr>
                      <a:r>
                        <a:rPr lang="en-GB" sz="900">
                          <a:solidFill>
                            <a:schemeClr val="lt1"/>
                          </a:solidFill>
                        </a:rPr>
                        <a:t>WHO [IS]</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name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900">
                          <a:solidFill>
                            <a:schemeClr val="lt1"/>
                          </a:solidFill>
                        </a:rPr>
                        <a:t>Describe the person of this name.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Implemented System Functions</a:t>
            </a:r>
            <a:endParaRPr/>
          </a:p>
        </p:txBody>
      </p:sp>
      <p:sp>
        <p:nvSpPr>
          <p:cNvPr id="272" name="Google Shape;272;p23"/>
          <p:cNvSpPr txBox="1"/>
          <p:nvPr>
            <p:ph idx="1" type="body"/>
          </p:nvPr>
        </p:nvSpPr>
        <p:spPr>
          <a:xfrm>
            <a:off x="1395600" y="839500"/>
            <a:ext cx="6706200" cy="606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500"/>
          </a:p>
          <a:p>
            <a:pPr indent="0" lvl="0" marL="0" rtl="0" algn="just">
              <a:lnSpc>
                <a:spcPct val="150000"/>
              </a:lnSpc>
              <a:spcBef>
                <a:spcPts val="1600"/>
              </a:spcBef>
              <a:spcAft>
                <a:spcPts val="0"/>
              </a:spcAft>
              <a:buNone/>
            </a:pPr>
            <a:r>
              <a:t/>
            </a:r>
            <a:endParaRPr sz="1500"/>
          </a:p>
          <a:p>
            <a:pPr indent="0" lvl="0" marL="0" rtl="0" algn="just">
              <a:lnSpc>
                <a:spcPct val="150000"/>
              </a:lnSpc>
              <a:spcBef>
                <a:spcPts val="1600"/>
              </a:spcBef>
              <a:spcAft>
                <a:spcPts val="1600"/>
              </a:spcAft>
              <a:buNone/>
            </a:pPr>
            <a:r>
              <a:t/>
            </a:r>
            <a:endParaRPr sz="1500"/>
          </a:p>
        </p:txBody>
      </p:sp>
      <p:graphicFrame>
        <p:nvGraphicFramePr>
          <p:cNvPr id="273" name="Google Shape;273;p23"/>
          <p:cNvGraphicFramePr/>
          <p:nvPr/>
        </p:nvGraphicFramePr>
        <p:xfrm>
          <a:off x="1210075" y="1157440"/>
          <a:ext cx="3000000" cy="3000000"/>
        </p:xfrm>
        <a:graphic>
          <a:graphicData uri="http://schemas.openxmlformats.org/drawingml/2006/table">
            <a:tbl>
              <a:tblPr>
                <a:noFill/>
                <a:tableStyleId>{977AA7E5-8864-44A0-9F4B-DFC310BE3120}</a:tableStyleId>
              </a:tblPr>
              <a:tblGrid>
                <a:gridCol w="2701650"/>
                <a:gridCol w="1631475"/>
                <a:gridCol w="2122850"/>
              </a:tblGrid>
              <a:tr h="289600">
                <a:tc>
                  <a:txBody>
                    <a:bodyPr/>
                    <a:lstStyle/>
                    <a:p>
                      <a:pPr indent="0" lvl="0" marL="0" rtl="0" algn="ctr">
                        <a:spcBef>
                          <a:spcPts val="0"/>
                        </a:spcBef>
                        <a:spcAft>
                          <a:spcPts val="0"/>
                        </a:spcAft>
                        <a:buNone/>
                      </a:pPr>
                      <a:r>
                        <a:rPr b="1" lang="en-GB" sz="1000" u="sng">
                          <a:solidFill>
                            <a:schemeClr val="lt1"/>
                          </a:solidFill>
                        </a:rPr>
                        <a:t>Functions</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b="1" lang="en-GB" sz="1000" u="sng">
                          <a:solidFill>
                            <a:schemeClr val="lt1"/>
                          </a:solidFill>
                        </a:rPr>
                        <a:t>Description</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320000">
                <a:tc>
                  <a:txBody>
                    <a:bodyPr/>
                    <a:lstStyle/>
                    <a:p>
                      <a:pPr indent="0" lvl="0" marL="0" rtl="0" algn="ctr">
                        <a:spcBef>
                          <a:spcPts val="0"/>
                        </a:spcBef>
                        <a:spcAft>
                          <a:spcPts val="0"/>
                        </a:spcAft>
                        <a:buNone/>
                      </a:pPr>
                      <a:r>
                        <a:rPr lang="en-GB" sz="900">
                          <a:solidFill>
                            <a:schemeClr val="lt1"/>
                          </a:solidFill>
                        </a:rPr>
                        <a:t>chatbot_is_exit() &amp; chatbot_do_exit</a:t>
                      </a:r>
                      <a:r>
                        <a:rPr lang="en-GB" sz="900">
                          <a:solidFill>
                            <a:schemeClr val="lt1"/>
                          </a:solidFill>
                        </a:rPr>
                        <a: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Checks if the intent is exit, if yes, exits program.</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chatbot_is_load() &amp; chatbot_do_load()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Checks if the intent is to load a file, if yes, loads data from a text file into linked list.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chatbot_is_question() &amp; chatbot_do_question()</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Checks if the intent is a question, if yes, chatbot will try to answer the questions.</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chatbot_is_reset() &amp; chatbot_do_reset()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Checks if the intent is to reset knowledge base, if yes, chatbot will free the </a:t>
                      </a:r>
                      <a:r>
                        <a:rPr lang="en-GB" sz="900">
                          <a:solidFill>
                            <a:schemeClr val="lt1"/>
                          </a:solidFill>
                        </a:rPr>
                        <a:t>memory</a:t>
                      </a:r>
                      <a:r>
                        <a:rPr lang="en-GB" sz="900">
                          <a:solidFill>
                            <a:schemeClr val="lt1"/>
                          </a:solidFill>
                        </a:rPr>
                        <a:t> used for linked list to reset the knowledge base.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chatbot_is_save() &amp; chatbot_do_save()</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Checks if the intent is save, if yes, saves knowledge base into text file.</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chatbot_is_smalltalk() &amp; chatbot_do_smalltalk()</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Checks if the user inputs are small talks, if true, will reply to user with simple responses.</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c</a:t>
                      </a:r>
                      <a:r>
                        <a:rPr lang="en-GB" sz="900">
                          <a:solidFill>
                            <a:schemeClr val="lt1"/>
                          </a:solidFill>
                        </a:rPr>
                        <a:t>hatbot_is_update() &amp; chatbot_do_update()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Checks if the intent is to update entity of a question intent, if yes, chatbot will let user update an entity of the question intent.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Implemented System Functions</a:t>
            </a:r>
            <a:endParaRPr/>
          </a:p>
        </p:txBody>
      </p:sp>
      <p:sp>
        <p:nvSpPr>
          <p:cNvPr id="279" name="Google Shape;279;p24"/>
          <p:cNvSpPr txBox="1"/>
          <p:nvPr>
            <p:ph idx="1" type="body"/>
          </p:nvPr>
        </p:nvSpPr>
        <p:spPr>
          <a:xfrm>
            <a:off x="1395600" y="839500"/>
            <a:ext cx="6706200" cy="606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500"/>
          </a:p>
          <a:p>
            <a:pPr indent="0" lvl="0" marL="0" rtl="0" algn="just">
              <a:lnSpc>
                <a:spcPct val="150000"/>
              </a:lnSpc>
              <a:spcBef>
                <a:spcPts val="1600"/>
              </a:spcBef>
              <a:spcAft>
                <a:spcPts val="0"/>
              </a:spcAft>
              <a:buNone/>
            </a:pPr>
            <a:r>
              <a:t/>
            </a:r>
            <a:endParaRPr sz="1500"/>
          </a:p>
          <a:p>
            <a:pPr indent="0" lvl="0" marL="0" rtl="0" algn="just">
              <a:lnSpc>
                <a:spcPct val="150000"/>
              </a:lnSpc>
              <a:spcBef>
                <a:spcPts val="1600"/>
              </a:spcBef>
              <a:spcAft>
                <a:spcPts val="1600"/>
              </a:spcAft>
              <a:buNone/>
            </a:pPr>
            <a:r>
              <a:t/>
            </a:r>
            <a:endParaRPr sz="1500"/>
          </a:p>
        </p:txBody>
      </p:sp>
      <p:graphicFrame>
        <p:nvGraphicFramePr>
          <p:cNvPr id="280" name="Google Shape;280;p24"/>
          <p:cNvGraphicFramePr/>
          <p:nvPr/>
        </p:nvGraphicFramePr>
        <p:xfrm>
          <a:off x="1395600" y="1157440"/>
          <a:ext cx="3000000" cy="3000000"/>
        </p:xfrm>
        <a:graphic>
          <a:graphicData uri="http://schemas.openxmlformats.org/drawingml/2006/table">
            <a:tbl>
              <a:tblPr>
                <a:noFill/>
                <a:tableStyleId>{977AA7E5-8864-44A0-9F4B-DFC310BE3120}</a:tableStyleId>
              </a:tblPr>
              <a:tblGrid>
                <a:gridCol w="2487875"/>
                <a:gridCol w="1692425"/>
                <a:gridCol w="2090150"/>
              </a:tblGrid>
              <a:tr h="289600">
                <a:tc>
                  <a:txBody>
                    <a:bodyPr/>
                    <a:lstStyle/>
                    <a:p>
                      <a:pPr indent="0" lvl="0" marL="0" rtl="0" algn="ctr">
                        <a:spcBef>
                          <a:spcPts val="0"/>
                        </a:spcBef>
                        <a:spcAft>
                          <a:spcPts val="0"/>
                        </a:spcAft>
                        <a:buNone/>
                      </a:pPr>
                      <a:r>
                        <a:rPr b="1" lang="en-GB" sz="1000" u="sng">
                          <a:solidFill>
                            <a:schemeClr val="lt1"/>
                          </a:solidFill>
                        </a:rPr>
                        <a:t>Functions</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b="1" lang="en-GB" sz="1000" u="sng">
                          <a:solidFill>
                            <a:schemeClr val="lt1"/>
                          </a:solidFill>
                        </a:rPr>
                        <a:t>Description</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320000">
                <a:tc>
                  <a:txBody>
                    <a:bodyPr/>
                    <a:lstStyle/>
                    <a:p>
                      <a:pPr indent="0" lvl="0" marL="0" rtl="0" algn="ctr">
                        <a:spcBef>
                          <a:spcPts val="0"/>
                        </a:spcBef>
                        <a:spcAft>
                          <a:spcPts val="0"/>
                        </a:spcAft>
                        <a:buNone/>
                      </a:pPr>
                      <a:r>
                        <a:rPr lang="en-GB" sz="900">
                          <a:solidFill>
                            <a:schemeClr val="lt1"/>
                          </a:solidFill>
                        </a:rPr>
                        <a:t>knowledge_get</a:t>
                      </a:r>
                      <a:r>
                        <a:rPr lang="en-GB" sz="900">
                          <a:solidFill>
                            <a:schemeClr val="lt1"/>
                          </a:solidFill>
                        </a:rPr>
                        <a: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Retrieves response to a question</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knowledge_put</a:t>
                      </a:r>
                      <a:r>
                        <a:rPr lang="en-GB" sz="900">
                          <a:solidFill>
                            <a:schemeClr val="lt1"/>
                          </a:solidFill>
                        </a:rPr>
                        <a: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Inserts a response to a question</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knowledge_read()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Reads the knowledge base from a file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knowledge_reset</a:t>
                      </a:r>
                      <a:r>
                        <a:rPr lang="en-GB" sz="900">
                          <a:solidFill>
                            <a:schemeClr val="lt1"/>
                          </a:solidFill>
                        </a:rPr>
                        <a: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Erases all of the knowledge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k</a:t>
                      </a:r>
                      <a:r>
                        <a:rPr lang="en-GB" sz="900">
                          <a:solidFill>
                            <a:schemeClr val="lt1"/>
                          </a:solidFill>
                        </a:rPr>
                        <a:t>nowledge_write()</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Saves the knowledge base in a file</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Implemented System Functions</a:t>
            </a:r>
            <a:endParaRPr/>
          </a:p>
        </p:txBody>
      </p:sp>
      <p:sp>
        <p:nvSpPr>
          <p:cNvPr id="286" name="Google Shape;286;p25"/>
          <p:cNvSpPr txBox="1"/>
          <p:nvPr>
            <p:ph idx="1" type="body"/>
          </p:nvPr>
        </p:nvSpPr>
        <p:spPr>
          <a:xfrm>
            <a:off x="1395600" y="839500"/>
            <a:ext cx="6706200" cy="606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500"/>
          </a:p>
          <a:p>
            <a:pPr indent="0" lvl="0" marL="0" rtl="0" algn="just">
              <a:lnSpc>
                <a:spcPct val="150000"/>
              </a:lnSpc>
              <a:spcBef>
                <a:spcPts val="1600"/>
              </a:spcBef>
              <a:spcAft>
                <a:spcPts val="0"/>
              </a:spcAft>
              <a:buNone/>
            </a:pPr>
            <a:r>
              <a:t/>
            </a:r>
            <a:endParaRPr sz="1500"/>
          </a:p>
          <a:p>
            <a:pPr indent="0" lvl="0" marL="0" rtl="0" algn="just">
              <a:lnSpc>
                <a:spcPct val="150000"/>
              </a:lnSpc>
              <a:spcBef>
                <a:spcPts val="1600"/>
              </a:spcBef>
              <a:spcAft>
                <a:spcPts val="1600"/>
              </a:spcAft>
              <a:buNone/>
            </a:pPr>
            <a:r>
              <a:t/>
            </a:r>
            <a:endParaRPr sz="1500"/>
          </a:p>
        </p:txBody>
      </p:sp>
      <p:graphicFrame>
        <p:nvGraphicFramePr>
          <p:cNvPr id="287" name="Google Shape;287;p25"/>
          <p:cNvGraphicFramePr/>
          <p:nvPr/>
        </p:nvGraphicFramePr>
        <p:xfrm>
          <a:off x="1395600" y="1157440"/>
          <a:ext cx="3000000" cy="3000000"/>
        </p:xfrm>
        <a:graphic>
          <a:graphicData uri="http://schemas.openxmlformats.org/drawingml/2006/table">
            <a:tbl>
              <a:tblPr>
                <a:noFill/>
                <a:tableStyleId>{977AA7E5-8864-44A0-9F4B-DFC310BE3120}</a:tableStyleId>
              </a:tblPr>
              <a:tblGrid>
                <a:gridCol w="2487875"/>
                <a:gridCol w="1692425"/>
                <a:gridCol w="2090150"/>
              </a:tblGrid>
              <a:tr h="289600">
                <a:tc>
                  <a:txBody>
                    <a:bodyPr/>
                    <a:lstStyle/>
                    <a:p>
                      <a:pPr indent="0" lvl="0" marL="0" rtl="0" algn="ctr">
                        <a:spcBef>
                          <a:spcPts val="0"/>
                        </a:spcBef>
                        <a:spcAft>
                          <a:spcPts val="0"/>
                        </a:spcAft>
                        <a:buNone/>
                      </a:pPr>
                      <a:r>
                        <a:rPr b="1" lang="en-GB" sz="1000" u="sng">
                          <a:solidFill>
                            <a:schemeClr val="lt1"/>
                          </a:solidFill>
                        </a:rPr>
                        <a:t>Functions</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b="1" lang="en-GB" sz="1000" u="sng">
                          <a:solidFill>
                            <a:schemeClr val="lt1"/>
                          </a:solidFill>
                        </a:rPr>
                        <a:t>Description</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320000">
                <a:tc>
                  <a:txBody>
                    <a:bodyPr/>
                    <a:lstStyle/>
                    <a:p>
                      <a:pPr indent="0" lvl="0" marL="0" rtl="0" algn="ctr">
                        <a:spcBef>
                          <a:spcPts val="0"/>
                        </a:spcBef>
                        <a:spcAft>
                          <a:spcPts val="0"/>
                        </a:spcAft>
                        <a:buNone/>
                      </a:pPr>
                      <a:r>
                        <a:rPr lang="en-GB" sz="900">
                          <a:solidFill>
                            <a:schemeClr val="lt1"/>
                          </a:solidFill>
                        </a:rPr>
                        <a:t>str_concat()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This function safely concatenates an array of strings.</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jarvis_node_create()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This functions create a new node.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node_append()</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This functions adds a node to the end of the linked list.</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node_free()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This function is to free up all nodes in a linked list. Used to reset the knowledge base.</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knowledge_update_what()</a:t>
                      </a:r>
                      <a:endParaRPr sz="900">
                        <a:solidFill>
                          <a:schemeClr val="lt1"/>
                        </a:solidFill>
                      </a:endParaRPr>
                    </a:p>
                    <a:p>
                      <a:pPr indent="0" lvl="0" marL="0" rtl="0" algn="ctr">
                        <a:spcBef>
                          <a:spcPts val="0"/>
                        </a:spcBef>
                        <a:spcAft>
                          <a:spcPts val="0"/>
                        </a:spcAft>
                        <a:buNone/>
                      </a:pPr>
                      <a:r>
                        <a:rPr lang="en-GB" sz="900">
                          <a:solidFill>
                            <a:schemeClr val="lt1"/>
                          </a:solidFill>
                        </a:rPr>
                        <a:t>&amp;</a:t>
                      </a:r>
                      <a:endParaRPr sz="900">
                        <a:solidFill>
                          <a:schemeClr val="lt1"/>
                        </a:solidFill>
                      </a:endParaRPr>
                    </a:p>
                    <a:p>
                      <a:pPr indent="0" lvl="0" marL="0" rtl="0" algn="ctr">
                        <a:spcBef>
                          <a:spcPts val="0"/>
                        </a:spcBef>
                        <a:spcAft>
                          <a:spcPts val="0"/>
                        </a:spcAft>
                        <a:buNone/>
                      </a:pPr>
                      <a:r>
                        <a:rPr lang="en-GB" sz="900">
                          <a:solidFill>
                            <a:schemeClr val="lt1"/>
                          </a:solidFill>
                        </a:rPr>
                        <a:t>knowledge_update_where()</a:t>
                      </a:r>
                      <a:endParaRPr sz="900">
                        <a:solidFill>
                          <a:schemeClr val="lt1"/>
                        </a:solidFill>
                      </a:endParaRPr>
                    </a:p>
                    <a:p>
                      <a:pPr indent="0" lvl="0" marL="0" rtl="0" algn="ctr">
                        <a:spcBef>
                          <a:spcPts val="0"/>
                        </a:spcBef>
                        <a:spcAft>
                          <a:spcPts val="0"/>
                        </a:spcAft>
                        <a:buNone/>
                      </a:pPr>
                      <a:r>
                        <a:rPr lang="en-GB" sz="900">
                          <a:solidFill>
                            <a:schemeClr val="lt1"/>
                          </a:solidFill>
                        </a:rPr>
                        <a:t>&amp;</a:t>
                      </a:r>
                      <a:endParaRPr sz="900">
                        <a:solidFill>
                          <a:schemeClr val="lt1"/>
                        </a:solidFill>
                      </a:endParaRPr>
                    </a:p>
                    <a:p>
                      <a:pPr indent="0" lvl="0" marL="0" rtl="0" algn="ctr">
                        <a:spcBef>
                          <a:spcPts val="0"/>
                        </a:spcBef>
                        <a:spcAft>
                          <a:spcPts val="0"/>
                        </a:spcAft>
                        <a:buNone/>
                      </a:pPr>
                      <a:r>
                        <a:rPr lang="en-GB" sz="900">
                          <a:solidFill>
                            <a:schemeClr val="lt1"/>
                          </a:solidFill>
                        </a:rPr>
                        <a:t>knowledge_update_who()</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“What/Where/Who” Linked List: </a:t>
                      </a:r>
                      <a:endParaRPr sz="900">
                        <a:solidFill>
                          <a:schemeClr val="lt1"/>
                        </a:solidFill>
                      </a:endParaRPr>
                    </a:p>
                    <a:p>
                      <a:pPr indent="0" lvl="0" marL="0" rtl="0" algn="ctr">
                        <a:spcBef>
                          <a:spcPts val="0"/>
                        </a:spcBef>
                        <a:spcAft>
                          <a:spcPts val="0"/>
                        </a:spcAft>
                        <a:buNone/>
                      </a:pPr>
                      <a:r>
                        <a:rPr lang="en-GB" sz="900">
                          <a:solidFill>
                            <a:schemeClr val="lt1"/>
                          </a:solidFill>
                        </a:rPr>
                        <a:t>Addes new node to the knowledge base and uses node_append() to add node to their respective linked list.</a:t>
                      </a:r>
                      <a:endParaRPr b="1" sz="1000" u="sng">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57175">
                <a:tc>
                  <a:txBody>
                    <a:bodyPr/>
                    <a:lstStyle/>
                    <a:p>
                      <a:pPr indent="0" lvl="0" marL="0" rtl="0" algn="ctr">
                        <a:spcBef>
                          <a:spcPts val="0"/>
                        </a:spcBef>
                        <a:spcAft>
                          <a:spcPts val="0"/>
                        </a:spcAft>
                        <a:buNone/>
                      </a:pPr>
                      <a:r>
                        <a:rPr lang="en-GB" sz="900">
                          <a:solidFill>
                            <a:schemeClr val="lt1"/>
                          </a:solidFill>
                        </a:rPr>
                        <a:t>loadingBar()</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lang="en-GB" sz="900">
                          <a:solidFill>
                            <a:schemeClr val="lt1"/>
                          </a:solidFill>
                        </a:rPr>
                        <a:t>This function is to </a:t>
                      </a:r>
                      <a:r>
                        <a:rPr lang="en-GB" sz="900">
                          <a:solidFill>
                            <a:schemeClr val="lt1"/>
                          </a:solidFill>
                        </a:rPr>
                        <a:t>provide</a:t>
                      </a:r>
                      <a:r>
                        <a:rPr lang="en-GB" sz="900">
                          <a:solidFill>
                            <a:schemeClr val="lt1"/>
                          </a:solidFill>
                        </a:rPr>
                        <a:t> a better UI experience for the user, used mainly to show the saving process.</a:t>
                      </a:r>
                      <a:endParaRPr sz="9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